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0" r:id="rId1"/>
  </p:sldMasterIdLst>
  <p:notesMasterIdLst>
    <p:notesMasterId r:id="rId21"/>
  </p:notesMasterIdLst>
  <p:sldIdLst>
    <p:sldId id="306" r:id="rId2"/>
    <p:sldId id="256" r:id="rId3"/>
    <p:sldId id="292" r:id="rId4"/>
    <p:sldId id="293" r:id="rId5"/>
    <p:sldId id="296" r:id="rId6"/>
    <p:sldId id="295" r:id="rId7"/>
    <p:sldId id="297" r:id="rId8"/>
    <p:sldId id="391" r:id="rId9"/>
    <p:sldId id="283" r:id="rId10"/>
    <p:sldId id="301" r:id="rId11"/>
    <p:sldId id="264" r:id="rId12"/>
    <p:sldId id="305" r:id="rId13"/>
    <p:sldId id="266" r:id="rId14"/>
    <p:sldId id="267" r:id="rId15"/>
    <p:sldId id="304" r:id="rId16"/>
    <p:sldId id="303" r:id="rId17"/>
    <p:sldId id="269" r:id="rId18"/>
    <p:sldId id="302" r:id="rId19"/>
    <p:sldId id="270" r:id="rId20"/>
  </p:sldIdLst>
  <p:sldSz cx="9144000" cy="5143500" type="screen16x9"/>
  <p:notesSz cx="6858000" cy="9144000"/>
  <p:embeddedFontLst>
    <p:embeddedFont>
      <p:font typeface="Calibri" panose="020F0502020204030204" pitchFamily="34" charset="0"/>
      <p:regular r:id="rId22"/>
      <p:bold r:id="rId23"/>
      <p:italic r:id="rId24"/>
      <p:boldItalic r:id="rId25"/>
    </p:embeddedFont>
    <p:embeddedFont>
      <p:font typeface="futura round" panose="00000500000000000000" pitchFamily="50" charset="0"/>
      <p:regular r:id="rId26"/>
    </p:embeddedFont>
    <p:embeddedFont>
      <p:font typeface="Poppins" panose="00000500000000000000" pitchFamily="2" charset="0"/>
      <p:regular r:id="rId27"/>
      <p:bold r:id="rId28"/>
      <p:italic r:id="rId29"/>
      <p:boldItalic r:id="rId3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74"/>
  </p:normalViewPr>
  <p:slideViewPr>
    <p:cSldViewPr snapToGrid="0">
      <p:cViewPr varScale="1">
        <p:scale>
          <a:sx n="76" d="100"/>
          <a:sy n="76" d="100"/>
        </p:scale>
        <p:origin x="956" y="60"/>
      </p:cViewPr>
      <p:guideLst>
        <p:guide orient="horz" pos="1620"/>
        <p:guide pos="2880"/>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5.fntdata"/><Relationship Id="rId3" Type="http://schemas.openxmlformats.org/officeDocument/2006/relationships/slide" Target="slides/slide2.xml"/><Relationship Id="rId21" Type="http://schemas.openxmlformats.org/officeDocument/2006/relationships/notesMaster" Target="notesMasters/notesMaster1.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4.fntdata"/><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3.fntdata"/><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28" Type="http://schemas.openxmlformats.org/officeDocument/2006/relationships/font" Target="fonts/font7.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youtube.com/watch?v=1m0MW8PUx9M"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home.ioi.london/"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cf9838236d_0_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3" name="Google Shape;173;gcf9838236d_0_1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indent="0">
              <a:buNone/>
            </a:pPr>
            <a:r>
              <a:rPr lang="en-GB" dirty="0"/>
              <a:t>A reminder for parents and carers – what your child(ren) will need for today's workshop</a:t>
            </a:r>
          </a:p>
          <a:p>
            <a:pPr marL="0" indent="0">
              <a:buNone/>
            </a:pPr>
            <a:br>
              <a:rPr lang="en-GB" dirty="0"/>
            </a:br>
            <a:r>
              <a:rPr lang="en-GB" dirty="0"/>
              <a:t>Play music as the children come in: </a:t>
            </a:r>
            <a:br>
              <a:rPr lang="en-GB" dirty="0"/>
            </a:br>
            <a:r>
              <a:rPr lang="en-GB" dirty="0"/>
              <a:t>Something like this </a:t>
            </a:r>
            <a:br>
              <a:rPr lang="en-GB" dirty="0"/>
            </a:br>
            <a:r>
              <a:rPr lang="en-GB" dirty="0"/>
              <a:t>MORNING MUSIC for Classroom - PLAYGROUND Music for Kids - Happy Mexican Traditional Music</a:t>
            </a:r>
            <a:endParaRPr lang="en-GB" b="1" dirty="0"/>
          </a:p>
          <a:p>
            <a:pPr>
              <a:buNone/>
            </a:pPr>
            <a:r>
              <a:rPr lang="en-GB" dirty="0">
                <a:hlinkClick r:id="rId3"/>
              </a:rPr>
              <a:t>https://www.youtube.com/watch</a:t>
            </a:r>
            <a:endParaRPr lang="en-GB"/>
          </a:p>
          <a:p>
            <a:pPr>
              <a:buNone/>
            </a:pPr>
            <a:endParaRPr lang="en-GB" dirty="0"/>
          </a:p>
          <a:p>
            <a:pPr>
              <a:buNone/>
            </a:pPr>
            <a:endParaRPr lang="en-GB" dirty="0"/>
          </a:p>
          <a:p>
            <a:pPr marL="0" indent="0">
              <a:buNone/>
            </a:pPr>
            <a:endParaRPr lang="en-GB" dirty="0"/>
          </a:p>
        </p:txBody>
      </p:sp>
      <p:sp>
        <p:nvSpPr>
          <p:cNvPr id="174" name="Google Shape;174;gcf9838236d_0_1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g102b4a61658_0_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9" name="Google Shape;149;g102b4a61658_0_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50" name="Google Shape;150;g102b4a61658_0_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11</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285750" indent="-285750" algn="just">
              <a:buFont typeface="Symbol"/>
              <a:buChar char="•"/>
            </a:pPr>
            <a:r>
              <a:rPr lang="en-GB" dirty="0"/>
              <a:t>What is the problem/challenge?</a:t>
            </a:r>
            <a:endParaRPr lang="en-US" dirty="0"/>
          </a:p>
          <a:p>
            <a:pPr marL="285750" indent="-285750" algn="just">
              <a:buFont typeface="Symbol"/>
              <a:buChar char="•"/>
            </a:pPr>
            <a:r>
              <a:rPr lang="en-GB" dirty="0"/>
              <a:t>Our challenge today is to save make and reinvent – we're going to reuse food waste we find in our kitchen and turn it into inks that we can paint with</a:t>
            </a:r>
            <a:endParaRPr lang="en-US" dirty="0"/>
          </a:p>
          <a:p>
            <a:pPr marL="285750" indent="-285750" algn="just">
              <a:buFont typeface="Symbol"/>
              <a:buChar char="•"/>
            </a:pPr>
            <a:r>
              <a:rPr lang="en-GB" dirty="0"/>
              <a:t>We need your help to use your Imagination muscles to help us think of ideas together. What kinds of things might help?</a:t>
            </a:r>
            <a:endParaRPr lang="en-US" dirty="0"/>
          </a:p>
          <a:p>
            <a:pPr marL="285750" indent="-285750" algn="just">
              <a:buFont typeface="Symbol"/>
              <a:buChar char="•"/>
            </a:pPr>
            <a:r>
              <a:rPr lang="en-GB" dirty="0"/>
              <a:t>Ensure everyone understands the challenge/questions</a:t>
            </a:r>
            <a:endParaRPr lang="en-US" dirty="0"/>
          </a:p>
          <a:p>
            <a:pPr marL="285750" indent="-285750" algn="just">
              <a:buFont typeface="Symbol"/>
              <a:buChar char="•"/>
            </a:pPr>
            <a:r>
              <a:rPr lang="en-GB" dirty="0"/>
              <a:t>Animate/visual understanding</a:t>
            </a:r>
            <a:endParaRPr lang="en-US" dirty="0"/>
          </a:p>
          <a:p>
            <a:pPr>
              <a:buNone/>
            </a:pPr>
            <a:endParaRPr lang="en-US" dirty="0">
              <a:latin typeface="Calibri"/>
              <a:cs typeface="Calibri"/>
            </a:endParaRPr>
          </a:p>
        </p:txBody>
      </p:sp>
    </p:spTree>
    <p:extLst>
      <p:ext uri="{BB962C8B-B14F-4D97-AF65-F5344CB8AC3E}">
        <p14:creationId xmlns:p14="http://schemas.microsoft.com/office/powerpoint/2010/main" val="12016581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g102b23ba0d4_0_1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7" name="Google Shape;167;g102b23ba0d4_0_1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g102b23ba0d4_0_1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 name="Google Shape;174;g102b23ba0d4_0_1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None/>
            </a:pPr>
            <a:r>
              <a:rPr lang="en-US" dirty="0"/>
              <a:t>Play video to give them an overview: https://home.ioi.london/watch/save-make-reinvent</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cf9838236d_0_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3" name="Google Shape;173;gcf9838236d_0_1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indent="0">
              <a:buNone/>
            </a:pPr>
            <a:r>
              <a:rPr lang="en-GB" dirty="0"/>
              <a:t>What you will need</a:t>
            </a:r>
            <a:endParaRPr dirty="0"/>
          </a:p>
        </p:txBody>
      </p:sp>
      <p:sp>
        <p:nvSpPr>
          <p:cNvPr id="174" name="Google Shape;174;gcf9838236d_0_1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15</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102b4a61658_0_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2" name="Google Shape;182;g102b4a61658_0_1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lang="en" sz="1200" dirty="0">
              <a:latin typeface="Calibri"/>
              <a:cs typeface="Calibri"/>
            </a:endParaRPr>
          </a:p>
          <a:p>
            <a:pPr marL="0" indent="0">
              <a:buNone/>
            </a:pPr>
            <a:r>
              <a:rPr lang="en-GB" dirty="0"/>
              <a:t>STEP 4: THE EXPLORATION (40 mins)</a:t>
            </a:r>
            <a:endParaRPr lang="en-US" dirty="0"/>
          </a:p>
          <a:p>
            <a:pPr marL="0" indent="0">
              <a:buNone/>
            </a:pPr>
            <a:endParaRPr lang="en-GB" dirty="0"/>
          </a:p>
          <a:p>
            <a:pPr marL="0" indent="0">
              <a:buNone/>
            </a:pPr>
            <a:r>
              <a:rPr lang="en-GB" b="1" dirty="0"/>
              <a:t>Experiment  &amp; Test with Techniques &amp; Making </a:t>
            </a:r>
            <a:endParaRPr lang="en-US" dirty="0"/>
          </a:p>
          <a:p>
            <a:pPr marL="285750" indent="-285750">
              <a:buFont typeface="Arial,Sans-Serif"/>
              <a:buChar char="•"/>
            </a:pPr>
            <a:r>
              <a:rPr lang="en-GB" dirty="0"/>
              <a:t>Share examples</a:t>
            </a:r>
            <a:endParaRPr lang="en-US" dirty="0"/>
          </a:p>
          <a:p>
            <a:pPr marL="285750" indent="-285750">
              <a:buFont typeface="Arial,Sans-Serif"/>
              <a:buChar char="•"/>
            </a:pPr>
            <a:r>
              <a:rPr lang="en-GB" dirty="0"/>
              <a:t>Share how to do innovative techniques</a:t>
            </a:r>
            <a:endParaRPr lang="en-US" dirty="0"/>
          </a:p>
          <a:p>
            <a:pPr marL="285750" indent="-285750">
              <a:buFont typeface="Arial,Sans-Serif"/>
              <a:buChar char="•"/>
            </a:pPr>
            <a:r>
              <a:rPr lang="en-GB" dirty="0"/>
              <a:t>Children, teachers and parents test and experiment</a:t>
            </a:r>
          </a:p>
          <a:p>
            <a:pPr marL="285750" indent="-285750">
              <a:buFont typeface="Arial,Sans-Serif"/>
              <a:buChar char="•"/>
            </a:pPr>
            <a:endParaRPr lang="en-GB" dirty="0"/>
          </a:p>
          <a:p>
            <a:r>
              <a:rPr lang="en-GB" dirty="0"/>
              <a:t>Can you show me what things you have brought to make ink?</a:t>
            </a:r>
          </a:p>
          <a:p>
            <a:r>
              <a:rPr lang="en-GB" dirty="0"/>
              <a:t>See what children have brought. Inquire what colours they think we can make with that? </a:t>
            </a:r>
          </a:p>
          <a:p>
            <a:r>
              <a:rPr lang="en-GB" dirty="0"/>
              <a:t>Start showing how to make ink: </a:t>
            </a:r>
          </a:p>
          <a:p>
            <a:r>
              <a:rPr lang="en-GB" dirty="0"/>
              <a:t>Mixing; Show how they can use the </a:t>
            </a:r>
            <a:r>
              <a:rPr lang="en-GB" dirty="0" err="1"/>
              <a:t>pippets</a:t>
            </a:r>
            <a:r>
              <a:rPr lang="en-GB" dirty="0"/>
              <a:t> and put just a tiny amount of water to mix spices or other powder</a:t>
            </a:r>
          </a:p>
          <a:p>
            <a:r>
              <a:rPr lang="en-GB" dirty="0"/>
              <a:t>Tea – Show them how you put the boiling water and you have to wait. You will do this</a:t>
            </a:r>
          </a:p>
          <a:p>
            <a:r>
              <a:rPr lang="en-GB" dirty="0"/>
              <a:t>Using the pestle and mortar – how they can press flowers </a:t>
            </a:r>
          </a:p>
          <a:p>
            <a:endParaRPr lang="en-GB" dirty="0"/>
          </a:p>
          <a:p>
            <a:r>
              <a:rPr lang="en-GB" dirty="0"/>
              <a:t>Support the children if they need help.</a:t>
            </a:r>
          </a:p>
          <a:p>
            <a:r>
              <a:rPr lang="en-GB" dirty="0"/>
              <a:t>Free creation of their art: </a:t>
            </a:r>
          </a:p>
          <a:p>
            <a:r>
              <a:rPr lang="en-GB" dirty="0"/>
              <a:t>Allow children to explore with their colours and textures.</a:t>
            </a:r>
          </a:p>
          <a:p>
            <a:r>
              <a:rPr lang="en-GB" dirty="0"/>
              <a:t>Explain that today we are painting our back drop for when we make our own film next in a couple of workshops time!</a:t>
            </a:r>
          </a:p>
          <a:p>
            <a:r>
              <a:rPr lang="en-GB" dirty="0"/>
              <a:t>What do I mean by backdrop?</a:t>
            </a:r>
          </a:p>
          <a:p>
            <a:r>
              <a:rPr lang="en-GB" dirty="0"/>
              <a:t>Imagine a place where your film will be set.</a:t>
            </a:r>
          </a:p>
          <a:p>
            <a:r>
              <a:rPr lang="en-GB" dirty="0"/>
              <a:t>Ask children what they want to paint?</a:t>
            </a:r>
          </a:p>
          <a:p>
            <a:pPr marL="285750" indent="-285750">
              <a:buFont typeface="Arial,Sans-Serif"/>
              <a:buChar char="•"/>
            </a:pPr>
            <a:endParaRPr lang="en-GB" dirty="0"/>
          </a:p>
        </p:txBody>
      </p:sp>
      <p:sp>
        <p:nvSpPr>
          <p:cNvPr id="183" name="Google Shape;183;g102b4a61658_0_1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16</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g102b4a61658_0_4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6" name="Google Shape;196;g102b4a61658_0_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2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GB" dirty="0"/>
              <a:t>STEP 6: THE WOW MOMENT (15 mins)</a:t>
            </a:r>
          </a:p>
          <a:p>
            <a:pPr marL="0" lvl="0" indent="0" algn="l" rtl="0">
              <a:spcBef>
                <a:spcPts val="0"/>
              </a:spcBef>
              <a:spcAft>
                <a:spcPts val="0"/>
              </a:spcAft>
              <a:buNone/>
            </a:pPr>
            <a:endParaRPr lang="en-GB" dirty="0"/>
          </a:p>
          <a:p>
            <a:pPr marL="0" lvl="0" indent="0" algn="l" rtl="0">
              <a:spcBef>
                <a:spcPts val="0"/>
              </a:spcBef>
              <a:spcAft>
                <a:spcPts val="0"/>
              </a:spcAft>
              <a:buNone/>
            </a:pPr>
            <a:r>
              <a:rPr lang="en-GB" sz="1200" b="1" i="0" u="none" strike="noStrike" cap="none" dirty="0">
                <a:solidFill>
                  <a:schemeClr val="dk1"/>
                </a:solidFill>
                <a:effectLst/>
                <a:latin typeface="Calibri"/>
                <a:ea typeface="Calibri"/>
                <a:cs typeface="Calibri"/>
                <a:sym typeface="Calibri"/>
              </a:rPr>
              <a:t>Show &amp; Tell</a:t>
            </a:r>
          </a:p>
          <a:p>
            <a:pPr lvl="0">
              <a:buFont typeface="Arial" panose="020B0604020202020204" pitchFamily="34" charset="0"/>
              <a:buChar char="•"/>
            </a:pPr>
            <a:r>
              <a:rPr lang="en-GB" sz="1200" dirty="0">
                <a:solidFill>
                  <a:schemeClr val="dk1"/>
                </a:solidFill>
                <a:latin typeface="Calibri"/>
                <a:ea typeface="Calibri"/>
                <a:cs typeface="Calibri"/>
                <a:sym typeface="Calibri"/>
              </a:rPr>
              <a:t>Children</a:t>
            </a:r>
            <a:r>
              <a:rPr lang="en-GB" sz="1200" b="0" i="0" u="none" strike="noStrike" cap="none" dirty="0">
                <a:solidFill>
                  <a:schemeClr val="dk1"/>
                </a:solidFill>
                <a:effectLst/>
                <a:latin typeface="Calibri"/>
                <a:ea typeface="Calibri"/>
                <a:cs typeface="Calibri"/>
                <a:sym typeface="Calibri"/>
              </a:rPr>
              <a:t> share the progress of their making in a show and tell.</a:t>
            </a:r>
            <a:endParaRPr lang="en-GB" sz="1200" b="0" i="0" u="none" strike="noStrike" cap="none" dirty="0">
              <a:solidFill>
                <a:schemeClr val="dk1"/>
              </a:solidFill>
              <a:effectLst/>
              <a:latin typeface="Calibri"/>
              <a:ea typeface="Calibri"/>
              <a:cs typeface="Calibri"/>
            </a:endParaRPr>
          </a:p>
          <a:p>
            <a:pPr lvl="0">
              <a:buFont typeface="Arial" panose="020B0604020202020204" pitchFamily="34" charset="0"/>
              <a:buChar char="•"/>
            </a:pPr>
            <a:r>
              <a:rPr lang="en-GB" sz="1200" b="0" i="0" u="none" strike="noStrike" cap="none" dirty="0">
                <a:solidFill>
                  <a:schemeClr val="dk1"/>
                </a:solidFill>
                <a:effectLst/>
                <a:latin typeface="Calibri"/>
                <a:ea typeface="Calibri"/>
                <a:cs typeface="Calibri"/>
                <a:sym typeface="Calibri"/>
              </a:rPr>
              <a:t>Facilitators support children to reflect and progress</a:t>
            </a:r>
            <a:endParaRPr lang="en-GB" b="1" dirty="0">
              <a:effectLst/>
            </a:endParaRPr>
          </a:p>
          <a:p>
            <a:pPr>
              <a:buFont typeface="Arial" panose="020B0604020202020204" pitchFamily="34" charset="0"/>
              <a:buChar char="•"/>
            </a:pPr>
            <a:r>
              <a:rPr lang="en-GB" sz="1200" dirty="0">
                <a:latin typeface="Calibri"/>
                <a:cs typeface="Calibri"/>
              </a:rPr>
              <a:t>A</a:t>
            </a:r>
            <a:r>
              <a:rPr lang="en-GB" dirty="0"/>
              <a:t>sk the children to see their creations and observe how they are all different, there is not even one the same and you all had the same challenge. That is the beauty of imagination, we are all different, we all have our own ideas</a:t>
            </a:r>
            <a:endParaRPr lang="en-GB" sz="1200" dirty="0">
              <a:latin typeface="Calibri"/>
              <a:cs typeface="Calibri"/>
            </a:endParaRPr>
          </a:p>
          <a:p>
            <a:pPr>
              <a:buFont typeface="Arial" panose="020B0604020202020204" pitchFamily="34" charset="0"/>
              <a:buChar char="●"/>
            </a:pPr>
            <a:r>
              <a:rPr lang="en-GB" dirty="0"/>
              <a:t>Pick 2/3 children to explain their creation</a:t>
            </a:r>
          </a:p>
          <a:p>
            <a:pPr>
              <a:buFont typeface="Arial" panose="020B0604020202020204" pitchFamily="34" charset="0"/>
              <a:buChar char="●"/>
            </a:pPr>
            <a:endParaRPr lang="en-GB" dirty="0"/>
          </a:p>
          <a:p>
            <a:pPr>
              <a:buFont typeface="Arial" panose="020B0604020202020204" pitchFamily="34" charset="0"/>
              <a:buChar char="●"/>
            </a:pPr>
            <a:r>
              <a:rPr lang="en-GB" dirty="0"/>
              <a:t>Ask questions such as:</a:t>
            </a:r>
          </a:p>
          <a:p>
            <a:pPr>
              <a:buFont typeface="Arial" panose="020B0604020202020204" pitchFamily="34" charset="0"/>
              <a:buChar char="●"/>
            </a:pPr>
            <a:r>
              <a:rPr lang="en-GB" dirty="0"/>
              <a:t>How did they make the colours?</a:t>
            </a:r>
          </a:p>
          <a:p>
            <a:pPr>
              <a:buFont typeface="Arial" panose="020B0604020202020204" pitchFamily="34" charset="0"/>
              <a:buChar char="●"/>
            </a:pPr>
            <a:r>
              <a:rPr lang="en-GB" dirty="0"/>
              <a:t>How did you come up with that idea?</a:t>
            </a:r>
          </a:p>
          <a:p>
            <a:pPr>
              <a:buFont typeface="Arial" panose="020B0604020202020204" pitchFamily="34" charset="0"/>
              <a:buChar char="●"/>
            </a:pPr>
            <a:r>
              <a:rPr lang="en-GB" dirty="0"/>
              <a:t>Did they find something difficult?</a:t>
            </a:r>
          </a:p>
          <a:p>
            <a:pPr>
              <a:buFont typeface="Arial" panose="020B0604020202020204" pitchFamily="34" charset="0"/>
              <a:buChar char="●"/>
            </a:pPr>
            <a:endParaRPr lang="en-GB" dirty="0"/>
          </a:p>
          <a:p>
            <a:pPr>
              <a:buFont typeface="Arial" panose="020B0604020202020204" pitchFamily="34" charset="0"/>
              <a:buChar char="●"/>
            </a:pPr>
            <a:r>
              <a:rPr lang="en-GB" dirty="0"/>
              <a:t>Ask children to close their eyes and to rase up their hands if:</a:t>
            </a:r>
          </a:p>
          <a:p>
            <a:pPr>
              <a:buFont typeface="Arial" panose="020B0604020202020204" pitchFamily="34" charset="0"/>
              <a:buChar char="●"/>
            </a:pPr>
            <a:r>
              <a:rPr lang="en-GB" dirty="0"/>
              <a:t>Today they did something new</a:t>
            </a:r>
          </a:p>
          <a:p>
            <a:pPr>
              <a:buFont typeface="Arial" panose="020B0604020202020204" pitchFamily="34" charset="0"/>
              <a:buChar char="●"/>
            </a:pPr>
            <a:r>
              <a:rPr lang="en-GB" dirty="0"/>
              <a:t>Today they learned something</a:t>
            </a:r>
          </a:p>
          <a:p>
            <a:pPr>
              <a:buFont typeface="Arial" panose="020B0604020202020204" pitchFamily="34" charset="0"/>
              <a:buChar char="●"/>
            </a:pPr>
            <a:r>
              <a:rPr lang="en-GB" dirty="0"/>
              <a:t>Today they had fun</a:t>
            </a:r>
          </a:p>
          <a:p>
            <a:pPr>
              <a:buFont typeface="Arial" panose="020B0604020202020204" pitchFamily="34" charset="0"/>
              <a:buChar char="•"/>
            </a:pPr>
            <a:endParaRPr lang="en-GB" dirty="0"/>
          </a:p>
          <a:p>
            <a:pPr>
              <a:buFont typeface="Arial" panose="020B0604020202020204" pitchFamily="34" charset="0"/>
              <a:buChar char="•"/>
            </a:pPr>
            <a:endParaRPr lang="en-GB" dirty="0"/>
          </a:p>
          <a:p>
            <a:pPr>
              <a:buFont typeface="Arial" panose="020B0604020202020204" pitchFamily="34" charset="0"/>
              <a:buChar char="●"/>
            </a:pPr>
            <a:r>
              <a:rPr lang="en-GB" dirty="0"/>
              <a:t>Encourage them to continue more making more things and to visit our website for more videos</a:t>
            </a:r>
          </a:p>
          <a:p>
            <a:pPr>
              <a:buFont typeface="Arial" panose="020B0604020202020204" pitchFamily="34" charset="0"/>
              <a:buChar char="●"/>
            </a:pPr>
            <a:r>
              <a:rPr lang="en-GB" u="sng" dirty="0">
                <a:hlinkClick r:id="rId3"/>
              </a:rPr>
              <a:t>Home.ioi.london</a:t>
            </a:r>
            <a:endParaRPr lang="en-GB" dirty="0"/>
          </a:p>
          <a:p>
            <a:pPr>
              <a:buFont typeface="Arial" panose="020B0604020202020204" pitchFamily="34" charset="0"/>
              <a:buChar char="•"/>
            </a:pPr>
            <a:endParaRPr lang="en-GB" dirty="0"/>
          </a:p>
          <a:p>
            <a:pPr marL="0" indent="0">
              <a:buNone/>
            </a:pPr>
            <a:endParaRPr lang="en-GB" dirty="0"/>
          </a:p>
        </p:txBody>
      </p:sp>
      <p:sp>
        <p:nvSpPr>
          <p:cNvPr id="199" name="Google Shape;199;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154879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g102b4a61658_0_81: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2" name="Google Shape;202;g102b4a61658_0_8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
        <p:cNvGrpSpPr/>
        <p:nvPr/>
      </p:nvGrpSpPr>
      <p:grpSpPr>
        <a:xfrm>
          <a:off x="0" y="0"/>
          <a:ext cx="0" cy="0"/>
          <a:chOff x="0" y="0"/>
          <a:chExt cx="0" cy="0"/>
        </a:xfrm>
      </p:grpSpPr>
      <p:sp>
        <p:nvSpPr>
          <p:cNvPr id="46" name="Google Shape;46;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7" name="Google Shape;47;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
        <p:cNvGrpSpPr/>
        <p:nvPr/>
      </p:nvGrpSpPr>
      <p:grpSpPr>
        <a:xfrm>
          <a:off x="0" y="0"/>
          <a:ext cx="0" cy="0"/>
          <a:chOff x="0" y="0"/>
          <a:chExt cx="0" cy="0"/>
        </a:xfrm>
      </p:grpSpPr>
      <p:sp>
        <p:nvSpPr>
          <p:cNvPr id="54" name="Google Shape;54;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 name="Google Shape;55;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dirty="0"/>
              <a:t>STEP 1: THE WELCOME (10 mins)</a:t>
            </a:r>
          </a:p>
          <a:p>
            <a:pPr marL="0" lvl="0" indent="0" algn="l" rtl="0">
              <a:spcBef>
                <a:spcPts val="0"/>
              </a:spcBef>
              <a:spcAft>
                <a:spcPts val="0"/>
              </a:spcAft>
              <a:buNone/>
            </a:pPr>
            <a:endParaRPr lang="en-GB" dirty="0"/>
          </a:p>
          <a:p>
            <a:pPr marL="0" lvl="0" indent="0" algn="l" rtl="0">
              <a:spcBef>
                <a:spcPts val="0"/>
              </a:spcBef>
              <a:spcAft>
                <a:spcPts val="0"/>
              </a:spcAft>
              <a:buNone/>
            </a:pPr>
            <a:r>
              <a:rPr lang="en-GB" b="1" dirty="0"/>
              <a:t>Introduction</a:t>
            </a:r>
          </a:p>
          <a:p>
            <a:pPr>
              <a:buFont typeface="Arial" panose="020B0604020202020204" pitchFamily="34" charset="0"/>
              <a:buChar char="•"/>
            </a:pPr>
            <a:r>
              <a:rPr lang="en-GB" sz="1200" b="0" i="0" u="none" strike="noStrike" cap="none" dirty="0">
                <a:solidFill>
                  <a:schemeClr val="dk1"/>
                </a:solidFill>
                <a:effectLst/>
                <a:latin typeface="Calibri"/>
                <a:ea typeface="Calibri"/>
                <a:cs typeface="Calibri"/>
                <a:sym typeface="Calibri"/>
              </a:rPr>
              <a:t>Welcome</a:t>
            </a:r>
            <a:r>
              <a:rPr lang="en-GB" sz="1200" dirty="0">
                <a:solidFill>
                  <a:schemeClr val="dk1"/>
                </a:solidFill>
                <a:latin typeface="Calibri"/>
                <a:ea typeface="Calibri"/>
                <a:cs typeface="Calibri"/>
                <a:sym typeface="Calibri"/>
              </a:rPr>
              <a:t>: let's all share our first names </a:t>
            </a:r>
            <a:endParaRPr lang="en-GB" sz="1200" b="0" i="0" u="none" strike="noStrike" cap="none" dirty="0">
              <a:solidFill>
                <a:schemeClr val="dk1"/>
              </a:solidFill>
              <a:effectLst/>
              <a:latin typeface="Calibri"/>
              <a:ea typeface="Calibri"/>
              <a:cs typeface="Calibri"/>
            </a:endParaRPr>
          </a:p>
          <a:p>
            <a:pPr>
              <a:buFont typeface="Arial" panose="020B0604020202020204" pitchFamily="34" charset="0"/>
              <a:buChar char="●"/>
            </a:pPr>
            <a:r>
              <a:rPr lang="en-GB" sz="1200" dirty="0">
                <a:solidFill>
                  <a:schemeClr val="dk1"/>
                </a:solidFill>
                <a:latin typeface="Calibri"/>
                <a:cs typeface="Calibri"/>
              </a:rPr>
              <a:t>We are the Institute of Imagination.</a:t>
            </a:r>
          </a:p>
          <a:p>
            <a:pPr>
              <a:buFont typeface="Arial" panose="020B0604020202020204" pitchFamily="34" charset="0"/>
              <a:buChar char="●"/>
            </a:pPr>
            <a:r>
              <a:rPr lang="en-GB" sz="1200" dirty="0">
                <a:solidFill>
                  <a:schemeClr val="dk1"/>
                </a:solidFill>
                <a:latin typeface="Calibri"/>
                <a:cs typeface="Calibri"/>
              </a:rPr>
              <a:t>What does imagination mean?</a:t>
            </a:r>
          </a:p>
          <a:p>
            <a:pPr>
              <a:buFont typeface="Arial" panose="020B0604020202020204" pitchFamily="34" charset="0"/>
              <a:buChar char="●"/>
            </a:pPr>
            <a:r>
              <a:rPr lang="en-GB" sz="1200" dirty="0">
                <a:solidFill>
                  <a:schemeClr val="dk1"/>
                </a:solidFill>
                <a:ea typeface="Calibri"/>
              </a:rPr>
              <a:t>We think imagination is our super power! </a:t>
            </a:r>
            <a:endParaRPr lang="en-GB" sz="1200" dirty="0">
              <a:solidFill>
                <a:schemeClr val="dk1"/>
              </a:solidFill>
              <a:ea typeface="Calibri"/>
              <a:sym typeface="Calibri"/>
            </a:endParaRPr>
          </a:p>
          <a:p>
            <a:pPr lvl="0">
              <a:buFont typeface="Arial" panose="020B0604020202020204" pitchFamily="34" charset="0"/>
              <a:buChar char="•"/>
            </a:pPr>
            <a:r>
              <a:rPr lang="en-GB" sz="1200" b="0" i="0" u="none" strike="noStrike" cap="none" dirty="0">
                <a:solidFill>
                  <a:schemeClr val="dk1"/>
                </a:solidFill>
                <a:effectLst/>
                <a:latin typeface="Calibri"/>
                <a:ea typeface="Calibri"/>
                <a:cs typeface="Calibri"/>
                <a:sym typeface="Calibri"/>
              </a:rPr>
              <a:t>How would you use your imagination as superpower to change the world?</a:t>
            </a:r>
          </a:p>
          <a:p>
            <a:pPr lvl="0">
              <a:buFont typeface="Arial" panose="020B0604020202020204" pitchFamily="34" charset="0"/>
              <a:buChar char="•"/>
            </a:pPr>
            <a:r>
              <a:rPr lang="en-GB" sz="1200" b="0" i="0" u="none" strike="noStrike" cap="none" dirty="0">
                <a:solidFill>
                  <a:schemeClr val="dk1"/>
                </a:solidFill>
                <a:effectLst/>
                <a:latin typeface="Calibri"/>
                <a:ea typeface="Calibri"/>
                <a:cs typeface="Calibri"/>
                <a:sym typeface="Calibri"/>
              </a:rPr>
              <a:t>Warm Up Game/Questions/Relaxation Technique</a:t>
            </a:r>
          </a:p>
          <a:p>
            <a:pPr marL="0" lvl="0" indent="0" algn="l" rtl="0">
              <a:spcBef>
                <a:spcPts val="0"/>
              </a:spcBef>
              <a:spcAft>
                <a:spcPts val="0"/>
              </a:spcAft>
              <a:buNone/>
            </a:pPr>
            <a:endParaRPr b="1" dirty="0"/>
          </a:p>
        </p:txBody>
      </p:sp>
      <p:sp>
        <p:nvSpPr>
          <p:cNvPr id="56" name="Google Shape;56;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GB" dirty="0"/>
              <a:t>STEP 1: THE WELCOME (10 mins)</a:t>
            </a:r>
          </a:p>
          <a:p>
            <a:pPr marL="0" lvl="0" indent="0" algn="l" rtl="0">
              <a:spcBef>
                <a:spcPts val="0"/>
              </a:spcBef>
              <a:spcAft>
                <a:spcPts val="0"/>
              </a:spcAft>
              <a:buNone/>
            </a:pPr>
            <a:endParaRPr lang="en-GB" dirty="0"/>
          </a:p>
          <a:p>
            <a:pPr marL="0" lvl="0" indent="0" algn="l" rtl="0">
              <a:spcBef>
                <a:spcPts val="0"/>
              </a:spcBef>
              <a:spcAft>
                <a:spcPts val="0"/>
              </a:spcAft>
              <a:buNone/>
            </a:pPr>
            <a:r>
              <a:rPr lang="en-GB" b="1" dirty="0"/>
              <a:t>Introduction</a:t>
            </a:r>
          </a:p>
          <a:p>
            <a:pPr>
              <a:buFont typeface="Arial" panose="020B0604020202020204" pitchFamily="34" charset="0"/>
              <a:buChar char="●"/>
            </a:pPr>
            <a:r>
              <a:rPr lang="en-GB" dirty="0"/>
              <a:t>At the Institute of Imagination we create, we test, we build, we try and try again, we make mistakes, we learn, and we explore. </a:t>
            </a:r>
          </a:p>
          <a:p>
            <a:pPr lvl="0">
              <a:buFont typeface="Arial" panose="020B0604020202020204" pitchFamily="34" charset="0"/>
              <a:buChar char="•"/>
            </a:pPr>
            <a:r>
              <a:rPr lang="en-GB" sz="1200" b="0" i="0" u="none" strike="noStrike" cap="none" dirty="0">
                <a:solidFill>
                  <a:schemeClr val="dk1"/>
                </a:solidFill>
                <a:effectLst/>
                <a:latin typeface="Calibri"/>
                <a:ea typeface="Calibri"/>
                <a:cs typeface="Calibri"/>
                <a:sym typeface="Calibri"/>
              </a:rPr>
              <a:t>Warm Up Game/Questions/Relaxation Technique</a:t>
            </a:r>
          </a:p>
          <a:p>
            <a:pPr marL="0" lvl="0" indent="0" algn="l" rtl="0">
              <a:spcBef>
                <a:spcPts val="0"/>
              </a:spcBef>
              <a:spcAft>
                <a:spcPts val="0"/>
              </a:spcAft>
              <a:buNone/>
            </a:pPr>
            <a:endParaRPr dirty="0"/>
          </a:p>
        </p:txBody>
      </p:sp>
      <p:sp>
        <p:nvSpPr>
          <p:cNvPr id="78" name="Google Shape;78;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136358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g102b23ba0d4_0_377: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indent="0">
              <a:buNone/>
            </a:pPr>
            <a:r>
              <a:rPr lang="en-GB" dirty="0"/>
              <a:t>STEP 2: THE TASTER (5 mins)</a:t>
            </a:r>
            <a:endParaRPr lang="en-US"/>
          </a:p>
          <a:p>
            <a:pPr marL="0" indent="0">
              <a:buNone/>
            </a:pPr>
            <a:endParaRPr lang="en-GB" dirty="0"/>
          </a:p>
          <a:p>
            <a:pPr marL="0" indent="0">
              <a:buNone/>
            </a:pPr>
            <a:r>
              <a:rPr lang="en-GB" b="1" dirty="0"/>
              <a:t>Theme &amp; Context Setting</a:t>
            </a:r>
            <a:endParaRPr lang="en-US"/>
          </a:p>
          <a:p>
            <a:pPr marL="228600" indent="-228600">
              <a:buAutoNum type="arabicPeriod"/>
            </a:pPr>
            <a:r>
              <a:rPr lang="en-GB" dirty="0"/>
              <a:t>Introduction to theme: What are we doing today? Today we are exploring the theme Save Make Reinvent. Let’s break this down.</a:t>
            </a:r>
            <a:endParaRPr lang="en-US"/>
          </a:p>
          <a:p>
            <a:pPr marL="228600" indent="-228600">
              <a:buAutoNum type="arabicPeriod"/>
            </a:pPr>
            <a:r>
              <a:rPr lang="en-GB" dirty="0"/>
              <a:t>Save- We will be looking at ways that we save our food or household waste.</a:t>
            </a:r>
            <a:endParaRPr lang="en-US"/>
          </a:p>
          <a:p>
            <a:pPr marL="228600" indent="-228600">
              <a:buAutoNum type="arabicPeriod"/>
            </a:pPr>
            <a:r>
              <a:rPr lang="en-GB" dirty="0"/>
              <a:t>Make- We will be looking at what we can make out of waste</a:t>
            </a:r>
            <a:endParaRPr lang="en-US"/>
          </a:p>
          <a:p>
            <a:pPr marL="228600" indent="-228600">
              <a:buAutoNum type="arabicPeriod"/>
            </a:pPr>
            <a:r>
              <a:rPr lang="en-GB" dirty="0"/>
              <a:t>Reinvent- This is about thinking and experimenting with your imagination to come up with new ideas.</a:t>
            </a:r>
            <a:endParaRPr dirty="0"/>
          </a:p>
        </p:txBody>
      </p:sp>
      <p:sp>
        <p:nvSpPr>
          <p:cNvPr id="141" name="Google Shape;141;g102b23ba0d4_0_37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Google Shape;72;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GB" dirty="0"/>
              <a:t>STEP 2: THE TASTER (5 mins)</a:t>
            </a:r>
          </a:p>
          <a:p>
            <a:pPr marL="0" lvl="0" indent="0" algn="l" rtl="0">
              <a:spcBef>
                <a:spcPts val="0"/>
              </a:spcBef>
              <a:spcAft>
                <a:spcPts val="0"/>
              </a:spcAft>
              <a:buNone/>
            </a:pPr>
            <a:endParaRPr lang="en-GB" dirty="0"/>
          </a:p>
          <a:p>
            <a:pPr marL="0" lvl="0" indent="0" algn="l" rtl="0">
              <a:spcBef>
                <a:spcPts val="0"/>
              </a:spcBef>
              <a:spcAft>
                <a:spcPts val="0"/>
              </a:spcAft>
              <a:buNone/>
            </a:pPr>
            <a:r>
              <a:rPr lang="en-GB" b="1" dirty="0"/>
              <a:t>Theme &amp; Context Setting</a:t>
            </a:r>
          </a:p>
          <a:p>
            <a:pPr lvl="0">
              <a:buFont typeface="Arial" panose="020B0604020202020204" pitchFamily="34" charset="0"/>
              <a:buChar char="•"/>
            </a:pPr>
            <a:r>
              <a:rPr lang="en-GB" sz="1200" b="0" i="0" u="none" strike="noStrike" cap="none" dirty="0">
                <a:solidFill>
                  <a:schemeClr val="dk1"/>
                </a:solidFill>
                <a:effectLst/>
                <a:latin typeface="Calibri"/>
                <a:ea typeface="Calibri"/>
                <a:cs typeface="Calibri"/>
                <a:sym typeface="Calibri"/>
              </a:rPr>
              <a:t>Introduction to theme: Let’s have a think about what it happening in the world today. What do you think are the world’s biggest problems?</a:t>
            </a:r>
          </a:p>
          <a:p>
            <a:pPr>
              <a:buFont typeface="Arial" panose="020B0604020202020204" pitchFamily="34" charset="0"/>
              <a:buChar char="•"/>
            </a:pPr>
            <a:r>
              <a:rPr lang="en-GB" sz="1200" dirty="0">
                <a:solidFill>
                  <a:schemeClr val="dk1"/>
                </a:solidFill>
                <a:latin typeface="Calibri"/>
                <a:cs typeface="Calibri"/>
                <a:sym typeface="Calibri"/>
              </a:rPr>
              <a:t>If you're family are with you, tell your family your ideas and be ready to share your ideas with us in one minute!</a:t>
            </a:r>
            <a:endParaRPr lang="en-GB" sz="1200" dirty="0">
              <a:latin typeface="Calibri"/>
              <a:cs typeface="Calibri"/>
            </a:endParaRPr>
          </a:p>
        </p:txBody>
      </p:sp>
      <p:sp>
        <p:nvSpPr>
          <p:cNvPr id="73" name="Google Shape;73;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GB" dirty="0"/>
              <a:t>STEP 2: THE TASTER (5 mins)</a:t>
            </a:r>
          </a:p>
          <a:p>
            <a:pPr marL="0" lvl="0" indent="0" algn="l" rtl="0">
              <a:spcBef>
                <a:spcPts val="0"/>
              </a:spcBef>
              <a:spcAft>
                <a:spcPts val="0"/>
              </a:spcAft>
              <a:buNone/>
            </a:pPr>
            <a:endParaRPr lang="en-GB" dirty="0"/>
          </a:p>
          <a:p>
            <a:pPr marL="0" lvl="0" indent="0" algn="l" rtl="0">
              <a:spcBef>
                <a:spcPts val="0"/>
              </a:spcBef>
              <a:spcAft>
                <a:spcPts val="0"/>
              </a:spcAft>
              <a:buNone/>
            </a:pPr>
            <a:r>
              <a:rPr lang="en-GB" b="1" dirty="0"/>
              <a:t>Theme &amp; Context Setting</a:t>
            </a:r>
          </a:p>
          <a:p>
            <a:pPr lvl="0">
              <a:buFont typeface="Arial" panose="020B0604020202020204" pitchFamily="34" charset="0"/>
              <a:buChar char="•"/>
            </a:pPr>
            <a:r>
              <a:rPr lang="en-GB" sz="1200" b="0" i="0" u="none" strike="noStrike" cap="none" dirty="0">
                <a:solidFill>
                  <a:schemeClr val="dk1"/>
                </a:solidFill>
                <a:effectLst/>
                <a:latin typeface="Calibri"/>
                <a:ea typeface="Calibri"/>
                <a:cs typeface="Calibri"/>
                <a:sym typeface="Calibri"/>
              </a:rPr>
              <a:t>Introduction to theme: So let’s have a look at what people have done with their recycle products or food waste that we put in the bin.</a:t>
            </a:r>
            <a:endParaRPr dirty="0"/>
          </a:p>
        </p:txBody>
      </p:sp>
      <p:sp>
        <p:nvSpPr>
          <p:cNvPr id="78" name="Google Shape;78;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684342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GB" dirty="0"/>
              <a:t>STEP 2: THE TASTER (5 mins)</a:t>
            </a:r>
          </a:p>
          <a:p>
            <a:pPr marL="0" lvl="0" indent="0" algn="l" rtl="0">
              <a:spcBef>
                <a:spcPts val="0"/>
              </a:spcBef>
              <a:spcAft>
                <a:spcPts val="0"/>
              </a:spcAft>
              <a:buNone/>
            </a:pPr>
            <a:endParaRPr lang="en-GB" dirty="0"/>
          </a:p>
          <a:p>
            <a:pPr marL="0" lvl="0" indent="0" algn="l" rtl="0">
              <a:spcBef>
                <a:spcPts val="0"/>
              </a:spcBef>
              <a:spcAft>
                <a:spcPts val="0"/>
              </a:spcAft>
              <a:buNone/>
            </a:pPr>
            <a:r>
              <a:rPr lang="en-GB" b="1" dirty="0"/>
              <a:t>Theme &amp; Context Setting</a:t>
            </a:r>
          </a:p>
          <a:p>
            <a:pPr lvl="0">
              <a:buFont typeface="Arial" panose="020B0604020202020204" pitchFamily="34" charset="0"/>
              <a:buChar char="•"/>
            </a:pPr>
            <a:r>
              <a:rPr lang="en-GB" sz="1200" b="0" i="0" u="none" strike="noStrike" cap="none" dirty="0">
                <a:solidFill>
                  <a:schemeClr val="dk1"/>
                </a:solidFill>
                <a:effectLst/>
                <a:latin typeface="Calibri"/>
                <a:ea typeface="Calibri"/>
                <a:cs typeface="Calibri"/>
                <a:sym typeface="Calibri"/>
              </a:rPr>
              <a:t>Let’s have a look at some of the ideas people have done to do something about ci</a:t>
            </a:r>
            <a:endParaRPr lang="en-GB" dirty="0">
              <a:effectLst/>
            </a:endParaRPr>
          </a:p>
          <a:p>
            <a:pPr lvl="0">
              <a:buFont typeface="Arial" panose="020B0604020202020204" pitchFamily="34" charset="0"/>
              <a:buChar char="•"/>
            </a:pPr>
            <a:r>
              <a:rPr lang="en-GB" sz="1200" b="0" i="0" u="none" strike="noStrike" cap="none" dirty="0">
                <a:solidFill>
                  <a:schemeClr val="dk1"/>
                </a:solidFill>
                <a:effectLst/>
                <a:latin typeface="Calibri"/>
                <a:cs typeface="Calibri"/>
                <a:sym typeface="Calibri"/>
              </a:rPr>
              <a:t>Picture 1: Machine they have invented in Norway that pay you to recycle your bottles</a:t>
            </a:r>
          </a:p>
          <a:p>
            <a:pPr lvl="0">
              <a:buFont typeface="Arial" panose="020B0604020202020204" pitchFamily="34" charset="0"/>
              <a:buChar char="•"/>
            </a:pPr>
            <a:r>
              <a:rPr lang="en-GB" sz="1200" b="0" i="0" u="none" strike="noStrike" cap="none" dirty="0">
                <a:solidFill>
                  <a:schemeClr val="dk1"/>
                </a:solidFill>
                <a:effectLst/>
                <a:latin typeface="Calibri"/>
                <a:cs typeface="Calibri"/>
                <a:sym typeface="Calibri"/>
              </a:rPr>
              <a:t>Picture 2. Corks as pots</a:t>
            </a:r>
          </a:p>
          <a:p>
            <a:pPr lvl="0">
              <a:buFont typeface="Arial" panose="020B0604020202020204" pitchFamily="34" charset="0"/>
              <a:buChar char="•"/>
            </a:pPr>
            <a:r>
              <a:rPr lang="en-GB" sz="1200" b="0" i="0" u="none" strike="noStrike" cap="none" dirty="0">
                <a:solidFill>
                  <a:schemeClr val="dk1"/>
                </a:solidFill>
                <a:effectLst/>
                <a:latin typeface="Calibri"/>
                <a:cs typeface="Calibri"/>
                <a:sym typeface="Calibri"/>
              </a:rPr>
              <a:t>Picture 3. Straws made flipflops</a:t>
            </a:r>
          </a:p>
          <a:p>
            <a:pPr lvl="0">
              <a:buFont typeface="Arial" panose="020B0604020202020204" pitchFamily="34" charset="0"/>
              <a:buChar char="•"/>
            </a:pPr>
            <a:r>
              <a:rPr lang="en-GB" sz="1200" b="0" i="0" u="none" strike="noStrike" cap="none" dirty="0">
                <a:solidFill>
                  <a:schemeClr val="dk1"/>
                </a:solidFill>
                <a:effectLst/>
                <a:latin typeface="Calibri"/>
                <a:cs typeface="Calibri"/>
                <a:sym typeface="Calibri"/>
              </a:rPr>
              <a:t>Picture 4. Sea waste make arty sculptures</a:t>
            </a:r>
          </a:p>
          <a:p>
            <a:pPr lvl="0">
              <a:buFont typeface="Arial" panose="020B0604020202020204" pitchFamily="34" charset="0"/>
              <a:buChar char="•"/>
            </a:pPr>
            <a:r>
              <a:rPr lang="en-GB" sz="1200" b="0" i="0" u="none" strike="noStrike" cap="none" dirty="0">
                <a:solidFill>
                  <a:schemeClr val="dk1"/>
                </a:solidFill>
                <a:effectLst/>
                <a:latin typeface="Calibri"/>
                <a:cs typeface="Calibri"/>
                <a:sym typeface="Calibri"/>
              </a:rPr>
              <a:t>Picture 5. </a:t>
            </a:r>
            <a:r>
              <a:rPr lang="en-GB" sz="1200" b="0" i="0" u="none" strike="noStrike" cap="none" dirty="0">
                <a:solidFill>
                  <a:schemeClr val="dk1"/>
                </a:solidFill>
                <a:effectLst/>
                <a:latin typeface="Calibri"/>
                <a:ea typeface="Calibri"/>
                <a:cs typeface="Calibri"/>
                <a:sym typeface="Calibri"/>
              </a:rPr>
              <a:t>Made from mushroom root, mycelium is a fibrous material that can be weaved to create mushroom leather. Soft like high quality animal leather, durable, hard-wearing, flexible, and compostable, mycelium can be grown in a lab using fungi.</a:t>
            </a:r>
            <a:endParaRPr lang="en-GB" sz="1200" b="0" i="0" u="none" strike="noStrike" cap="none" dirty="0">
              <a:solidFill>
                <a:schemeClr val="dk1"/>
              </a:solidFill>
              <a:effectLst/>
              <a:latin typeface="Calibri"/>
              <a:cs typeface="Calibri"/>
              <a:sym typeface="Calibri"/>
            </a:endParaRPr>
          </a:p>
          <a:p>
            <a:pPr lvl="0">
              <a:buFont typeface="Arial" panose="020B0604020202020204" pitchFamily="34" charset="0"/>
              <a:buChar char="•"/>
            </a:pPr>
            <a:endParaRPr lang="en-GB" dirty="0">
              <a:effectLst/>
            </a:endParaRPr>
          </a:p>
          <a:p>
            <a:pPr marL="0" lvl="0" indent="0" algn="l" rtl="0">
              <a:spcBef>
                <a:spcPts val="0"/>
              </a:spcBef>
              <a:spcAft>
                <a:spcPts val="0"/>
              </a:spcAft>
              <a:buNone/>
            </a:pPr>
            <a:endParaRPr dirty="0"/>
          </a:p>
        </p:txBody>
      </p:sp>
      <p:sp>
        <p:nvSpPr>
          <p:cNvPr id="78" name="Google Shape;78;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706223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g102b23ba0d4_0_377: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t>Step 3. The Challenge:</a:t>
            </a:r>
          </a:p>
          <a:p>
            <a:pPr marL="0" indent="0">
              <a:buNone/>
            </a:pPr>
            <a:r>
              <a:rPr lang="en-GB" dirty="0"/>
              <a:t>Our challenge today is to save make and reinvent – we're going to reuse food waste we find in our kitchen and turn it into inks that we can paint with!!</a:t>
            </a:r>
          </a:p>
        </p:txBody>
      </p:sp>
      <p:sp>
        <p:nvSpPr>
          <p:cNvPr id="141" name="Google Shape;141;g102b23ba0d4_0_37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026205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5_Custom Layout">
  <p:cSld name="5_Custom Layout">
    <p:bg>
      <p:bgPr>
        <a:solidFill>
          <a:srgbClr val="169E77"/>
        </a:solidFill>
        <a:effectLst/>
      </p:bgPr>
    </p:bg>
    <p:spTree>
      <p:nvGrpSpPr>
        <p:cNvPr id="1" name="Shape 61"/>
        <p:cNvGrpSpPr/>
        <p:nvPr/>
      </p:nvGrpSpPr>
      <p:grpSpPr>
        <a:xfrm>
          <a:off x="0" y="0"/>
          <a:ext cx="0" cy="0"/>
          <a:chOff x="0" y="0"/>
          <a:chExt cx="0" cy="0"/>
        </a:xfrm>
      </p:grpSpPr>
      <p:pic>
        <p:nvPicPr>
          <p:cNvPr id="62" name="Google Shape;62;p15"/>
          <p:cNvPicPr preferRelativeResize="0"/>
          <p:nvPr/>
        </p:nvPicPr>
        <p:blipFill rotWithShape="1">
          <a:blip r:embed="rId2">
            <a:alphaModFix/>
          </a:blip>
          <a:srcRect/>
          <a:stretch/>
        </p:blipFill>
        <p:spPr>
          <a:xfrm>
            <a:off x="1603688" y="-96564"/>
            <a:ext cx="4790762" cy="8166612"/>
          </a:xfrm>
          <a:prstGeom prst="rect">
            <a:avLst/>
          </a:prstGeom>
          <a:noFill/>
          <a:ln>
            <a:noFill/>
          </a:ln>
        </p:spPr>
      </p:pic>
      <p:pic>
        <p:nvPicPr>
          <p:cNvPr id="63" name="Google Shape;63;p15"/>
          <p:cNvPicPr preferRelativeResize="0"/>
          <p:nvPr/>
        </p:nvPicPr>
        <p:blipFill rotWithShape="1">
          <a:blip r:embed="rId3">
            <a:alphaModFix/>
          </a:blip>
          <a:srcRect/>
          <a:stretch/>
        </p:blipFill>
        <p:spPr>
          <a:xfrm>
            <a:off x="8165922" y="425450"/>
            <a:ext cx="552628" cy="552628"/>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1_Custom Layout">
  <p:cSld name="1_Custom Layout">
    <p:bg>
      <p:bgPr>
        <a:solidFill>
          <a:srgbClr val="CFC9BC">
            <a:alpha val="49800"/>
          </a:srgbClr>
        </a:solidFill>
        <a:effectLst/>
      </p:bgPr>
    </p:bg>
    <p:spTree>
      <p:nvGrpSpPr>
        <p:cNvPr id="1" name="Shape 64"/>
        <p:cNvGrpSpPr/>
        <p:nvPr/>
      </p:nvGrpSpPr>
      <p:grpSpPr>
        <a:xfrm>
          <a:off x="0" y="0"/>
          <a:ext cx="0" cy="0"/>
          <a:chOff x="0" y="0"/>
          <a:chExt cx="0" cy="0"/>
        </a:xfrm>
      </p:grpSpPr>
      <p:pic>
        <p:nvPicPr>
          <p:cNvPr id="65" name="Google Shape;65;p16"/>
          <p:cNvPicPr preferRelativeResize="0"/>
          <p:nvPr/>
        </p:nvPicPr>
        <p:blipFill rotWithShape="1">
          <a:blip r:embed="rId2">
            <a:alphaModFix/>
          </a:blip>
          <a:srcRect/>
          <a:stretch/>
        </p:blipFill>
        <p:spPr>
          <a:xfrm>
            <a:off x="425449" y="425450"/>
            <a:ext cx="1554266" cy="552628"/>
          </a:xfrm>
          <a:prstGeom prst="rect">
            <a:avLst/>
          </a:prstGeom>
          <a:noFill/>
          <a:ln>
            <a:noFill/>
          </a:ln>
        </p:spPr>
      </p:pic>
      <p:pic>
        <p:nvPicPr>
          <p:cNvPr id="66" name="Google Shape;66;p16"/>
          <p:cNvPicPr preferRelativeResize="0"/>
          <p:nvPr/>
        </p:nvPicPr>
        <p:blipFill rotWithShape="1">
          <a:blip r:embed="rId3">
            <a:alphaModFix/>
          </a:blip>
          <a:srcRect/>
          <a:stretch/>
        </p:blipFill>
        <p:spPr>
          <a:xfrm>
            <a:off x="2708664" y="4394030"/>
            <a:ext cx="1620000" cy="1620000"/>
          </a:xfrm>
          <a:prstGeom prst="rect">
            <a:avLst/>
          </a:prstGeom>
          <a:noFill/>
          <a:ln>
            <a:noFill/>
          </a:ln>
        </p:spPr>
      </p:pic>
      <p:pic>
        <p:nvPicPr>
          <p:cNvPr id="67" name="Google Shape;67;p16"/>
          <p:cNvPicPr preferRelativeResize="0"/>
          <p:nvPr/>
        </p:nvPicPr>
        <p:blipFill rotWithShape="1">
          <a:blip r:embed="rId4">
            <a:alphaModFix/>
          </a:blip>
          <a:srcRect/>
          <a:stretch/>
        </p:blipFill>
        <p:spPr>
          <a:xfrm>
            <a:off x="2901282" y="200527"/>
            <a:ext cx="1744245" cy="1744245"/>
          </a:xfrm>
          <a:prstGeom prst="rect">
            <a:avLst/>
          </a:prstGeom>
          <a:noFill/>
          <a:ln>
            <a:noFill/>
          </a:ln>
        </p:spPr>
      </p:pic>
      <p:pic>
        <p:nvPicPr>
          <p:cNvPr id="68" name="Google Shape;68;p16"/>
          <p:cNvPicPr preferRelativeResize="0"/>
          <p:nvPr/>
        </p:nvPicPr>
        <p:blipFill rotWithShape="1">
          <a:blip r:embed="rId5">
            <a:alphaModFix/>
          </a:blip>
          <a:srcRect/>
          <a:stretch/>
        </p:blipFill>
        <p:spPr>
          <a:xfrm>
            <a:off x="-1121006" y="641353"/>
            <a:ext cx="2175171" cy="2175171"/>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_Title Slide" type="title">
  <p:cSld name="TITLE">
    <p:spTree>
      <p:nvGrpSpPr>
        <p:cNvPr id="1" name="Shape 69"/>
        <p:cNvGrpSpPr/>
        <p:nvPr/>
      </p:nvGrpSpPr>
      <p:grpSpPr>
        <a:xfrm>
          <a:off x="0" y="0"/>
          <a:ext cx="0" cy="0"/>
          <a:chOff x="0" y="0"/>
          <a:chExt cx="0" cy="0"/>
        </a:xfrm>
      </p:grpSpPr>
      <p:sp>
        <p:nvSpPr>
          <p:cNvPr id="70" name="Google Shape;70;p17"/>
          <p:cNvSpPr txBox="1">
            <a:spLocks noGrp="1"/>
          </p:cNvSpPr>
          <p:nvPr>
            <p:ph type="ctrTitle"/>
          </p:nvPr>
        </p:nvSpPr>
        <p:spPr>
          <a:xfrm>
            <a:off x="1143000" y="841772"/>
            <a:ext cx="6858000" cy="1790700"/>
          </a:xfrm>
          <a:prstGeom prst="rect">
            <a:avLst/>
          </a:prstGeom>
          <a:noFill/>
          <a:ln>
            <a:noFill/>
          </a:ln>
        </p:spPr>
        <p:txBody>
          <a:bodyPr spcFirstLastPara="1" wrap="square" lIns="91425" tIns="45700" rIns="91425" bIns="45700" anchor="b" anchorCtr="0">
            <a:normAutofit/>
          </a:bodyPr>
          <a:lstStyle>
            <a:lvl1pPr lvl="0" algn="ctr" rtl="0">
              <a:spcBef>
                <a:spcPts val="0"/>
              </a:spcBef>
              <a:spcAft>
                <a:spcPts val="0"/>
              </a:spcAft>
              <a:buClr>
                <a:schemeClr val="dk1"/>
              </a:buClr>
              <a:buSzPts val="4500"/>
              <a:buFont typeface="Calibri"/>
              <a:buNone/>
              <a:defRPr sz="45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71" name="Google Shape;71;p17"/>
          <p:cNvSpPr txBox="1">
            <a:spLocks noGrp="1"/>
          </p:cNvSpPr>
          <p:nvPr>
            <p:ph type="subTitle" idx="1"/>
          </p:nvPr>
        </p:nvSpPr>
        <p:spPr>
          <a:xfrm>
            <a:off x="1143000" y="2701528"/>
            <a:ext cx="6858000" cy="1241700"/>
          </a:xfrm>
          <a:prstGeom prst="rect">
            <a:avLst/>
          </a:prstGeom>
          <a:noFill/>
          <a:ln>
            <a:noFill/>
          </a:ln>
        </p:spPr>
        <p:txBody>
          <a:bodyPr spcFirstLastPara="1" wrap="square" lIns="91425" tIns="45700" rIns="91425" bIns="45700" anchor="t" anchorCtr="0">
            <a:normAutofit/>
          </a:bodyPr>
          <a:lstStyle>
            <a:lvl1pPr lvl="0" algn="ctr" rtl="0">
              <a:spcBef>
                <a:spcPts val="360"/>
              </a:spcBef>
              <a:spcAft>
                <a:spcPts val="0"/>
              </a:spcAft>
              <a:buClr>
                <a:schemeClr val="dk1"/>
              </a:buClr>
              <a:buSzPts val="1800"/>
              <a:buNone/>
              <a:defRPr sz="1800"/>
            </a:lvl1pPr>
            <a:lvl2pPr lvl="1" algn="ctr" rtl="0">
              <a:spcBef>
                <a:spcPts val="300"/>
              </a:spcBef>
              <a:spcAft>
                <a:spcPts val="0"/>
              </a:spcAft>
              <a:buClr>
                <a:schemeClr val="dk1"/>
              </a:buClr>
              <a:buSzPts val="1500"/>
              <a:buNone/>
              <a:defRPr sz="1500"/>
            </a:lvl2pPr>
            <a:lvl3pPr lvl="2" algn="ctr" rtl="0">
              <a:spcBef>
                <a:spcPts val="270"/>
              </a:spcBef>
              <a:spcAft>
                <a:spcPts val="0"/>
              </a:spcAft>
              <a:buClr>
                <a:schemeClr val="dk1"/>
              </a:buClr>
              <a:buSzPts val="1350"/>
              <a:buNone/>
              <a:defRPr sz="1350"/>
            </a:lvl3pPr>
            <a:lvl4pPr lvl="3" algn="ctr" rtl="0">
              <a:spcBef>
                <a:spcPts val="240"/>
              </a:spcBef>
              <a:spcAft>
                <a:spcPts val="0"/>
              </a:spcAft>
              <a:buClr>
                <a:schemeClr val="dk1"/>
              </a:buClr>
              <a:buSzPts val="1200"/>
              <a:buNone/>
              <a:defRPr sz="1200"/>
            </a:lvl4pPr>
            <a:lvl5pPr lvl="4" algn="ctr" rtl="0">
              <a:spcBef>
                <a:spcPts val="240"/>
              </a:spcBef>
              <a:spcAft>
                <a:spcPts val="0"/>
              </a:spcAft>
              <a:buClr>
                <a:schemeClr val="dk1"/>
              </a:buClr>
              <a:buSzPts val="1200"/>
              <a:buNone/>
              <a:defRPr sz="1200"/>
            </a:lvl5pPr>
            <a:lvl6pPr lvl="5" algn="ctr" rtl="0">
              <a:spcBef>
                <a:spcPts val="240"/>
              </a:spcBef>
              <a:spcAft>
                <a:spcPts val="0"/>
              </a:spcAft>
              <a:buClr>
                <a:schemeClr val="dk1"/>
              </a:buClr>
              <a:buSzPts val="1200"/>
              <a:buNone/>
              <a:defRPr sz="1200"/>
            </a:lvl6pPr>
            <a:lvl7pPr lvl="6" algn="ctr" rtl="0">
              <a:spcBef>
                <a:spcPts val="240"/>
              </a:spcBef>
              <a:spcAft>
                <a:spcPts val="0"/>
              </a:spcAft>
              <a:buClr>
                <a:schemeClr val="dk1"/>
              </a:buClr>
              <a:buSzPts val="1200"/>
              <a:buNone/>
              <a:defRPr sz="1200"/>
            </a:lvl7pPr>
            <a:lvl8pPr lvl="7" algn="ctr" rtl="0">
              <a:spcBef>
                <a:spcPts val="240"/>
              </a:spcBef>
              <a:spcAft>
                <a:spcPts val="0"/>
              </a:spcAft>
              <a:buClr>
                <a:schemeClr val="dk1"/>
              </a:buClr>
              <a:buSzPts val="1200"/>
              <a:buNone/>
              <a:defRPr sz="1200"/>
            </a:lvl8pPr>
            <a:lvl9pPr lvl="8" algn="ctr" rtl="0">
              <a:spcBef>
                <a:spcPts val="240"/>
              </a:spcBef>
              <a:spcAft>
                <a:spcPts val="0"/>
              </a:spcAft>
              <a:buClr>
                <a:schemeClr val="dk1"/>
              </a:buClr>
              <a:buSzPts val="1200"/>
              <a:buNone/>
              <a:defRPr sz="1200"/>
            </a:lvl9pPr>
          </a:lstStyle>
          <a:p>
            <a:endParaRPr/>
          </a:p>
        </p:txBody>
      </p:sp>
      <p:sp>
        <p:nvSpPr>
          <p:cNvPr id="72" name="Google Shape;72;p17"/>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73" name="Google Shape;73;p17"/>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74" name="Google Shape;74;p17"/>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Slide">
  <p:cSld name="Title Slide">
    <p:bg>
      <p:bgPr>
        <a:solidFill>
          <a:srgbClr val="514C9C"/>
        </a:solidFill>
        <a:effectLst/>
      </p:bgPr>
    </p:bg>
    <p:spTree>
      <p:nvGrpSpPr>
        <p:cNvPr id="1" name="Shape 75"/>
        <p:cNvGrpSpPr/>
        <p:nvPr/>
      </p:nvGrpSpPr>
      <p:grpSpPr>
        <a:xfrm>
          <a:off x="0" y="0"/>
          <a:ext cx="0" cy="0"/>
          <a:chOff x="0" y="0"/>
          <a:chExt cx="0" cy="0"/>
        </a:xfrm>
      </p:grpSpPr>
      <p:pic>
        <p:nvPicPr>
          <p:cNvPr id="76" name="Google Shape;76;p18"/>
          <p:cNvPicPr preferRelativeResize="0"/>
          <p:nvPr/>
        </p:nvPicPr>
        <p:blipFill rotWithShape="1">
          <a:blip r:embed="rId2">
            <a:alphaModFix/>
          </a:blip>
          <a:srcRect/>
          <a:stretch/>
        </p:blipFill>
        <p:spPr>
          <a:xfrm>
            <a:off x="8165922" y="425450"/>
            <a:ext cx="552628" cy="552628"/>
          </a:xfrm>
          <a:prstGeom prst="rect">
            <a:avLst/>
          </a:prstGeom>
          <a:noFill/>
          <a:ln>
            <a:noFill/>
          </a:ln>
        </p:spPr>
      </p:pic>
      <p:pic>
        <p:nvPicPr>
          <p:cNvPr id="77" name="Google Shape;77;p18"/>
          <p:cNvPicPr preferRelativeResize="0"/>
          <p:nvPr/>
        </p:nvPicPr>
        <p:blipFill rotWithShape="1">
          <a:blip r:embed="rId3">
            <a:alphaModFix amt="12000"/>
          </a:blip>
          <a:srcRect/>
          <a:stretch/>
        </p:blipFill>
        <p:spPr>
          <a:xfrm>
            <a:off x="-861214" y="-102151"/>
            <a:ext cx="10022147" cy="8243951"/>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2_Custom Layout">
  <p:cSld name="2_Custom Layout">
    <p:bg>
      <p:bgPr>
        <a:solidFill>
          <a:srgbClr val="169E77"/>
        </a:solidFill>
        <a:effectLst/>
      </p:bgPr>
    </p:bg>
    <p:spTree>
      <p:nvGrpSpPr>
        <p:cNvPr id="1" name="Shape 85"/>
        <p:cNvGrpSpPr/>
        <p:nvPr/>
      </p:nvGrpSpPr>
      <p:grpSpPr>
        <a:xfrm>
          <a:off x="0" y="0"/>
          <a:ext cx="0" cy="0"/>
          <a:chOff x="0" y="0"/>
          <a:chExt cx="0" cy="0"/>
        </a:xfrm>
      </p:grpSpPr>
      <p:pic>
        <p:nvPicPr>
          <p:cNvPr id="86" name="Google Shape;86;p22"/>
          <p:cNvPicPr preferRelativeResize="0"/>
          <p:nvPr/>
        </p:nvPicPr>
        <p:blipFill rotWithShape="1">
          <a:blip r:embed="rId2">
            <a:alphaModFix amt="12000"/>
          </a:blip>
          <a:srcRect/>
          <a:stretch/>
        </p:blipFill>
        <p:spPr>
          <a:xfrm>
            <a:off x="-861214" y="-102151"/>
            <a:ext cx="10022147" cy="8243951"/>
          </a:xfrm>
          <a:prstGeom prst="rect">
            <a:avLst/>
          </a:prstGeom>
          <a:noFill/>
          <a:ln>
            <a:noFill/>
          </a:ln>
        </p:spPr>
      </p:pic>
      <p:pic>
        <p:nvPicPr>
          <p:cNvPr id="87" name="Google Shape;87;p22"/>
          <p:cNvPicPr preferRelativeResize="0"/>
          <p:nvPr/>
        </p:nvPicPr>
        <p:blipFill rotWithShape="1">
          <a:blip r:embed="rId3">
            <a:alphaModFix/>
          </a:blip>
          <a:srcRect/>
          <a:stretch/>
        </p:blipFill>
        <p:spPr>
          <a:xfrm>
            <a:off x="8165922" y="425450"/>
            <a:ext cx="552628" cy="552628"/>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3_Custom Layout">
  <p:cSld name="3_Custom Layout">
    <p:bg>
      <p:bgPr>
        <a:solidFill>
          <a:srgbClr val="17A4D6"/>
        </a:solidFill>
        <a:effectLst/>
      </p:bgPr>
    </p:bg>
    <p:spTree>
      <p:nvGrpSpPr>
        <p:cNvPr id="1" name="Shape 88"/>
        <p:cNvGrpSpPr/>
        <p:nvPr/>
      </p:nvGrpSpPr>
      <p:grpSpPr>
        <a:xfrm>
          <a:off x="0" y="0"/>
          <a:ext cx="0" cy="0"/>
          <a:chOff x="0" y="0"/>
          <a:chExt cx="0" cy="0"/>
        </a:xfrm>
      </p:grpSpPr>
      <p:pic>
        <p:nvPicPr>
          <p:cNvPr id="89" name="Google Shape;89;p23"/>
          <p:cNvPicPr preferRelativeResize="0"/>
          <p:nvPr/>
        </p:nvPicPr>
        <p:blipFill rotWithShape="1">
          <a:blip r:embed="rId2">
            <a:alphaModFix/>
          </a:blip>
          <a:srcRect/>
          <a:stretch/>
        </p:blipFill>
        <p:spPr>
          <a:xfrm>
            <a:off x="8165922" y="425450"/>
            <a:ext cx="552628" cy="552628"/>
          </a:xfrm>
          <a:prstGeom prst="rect">
            <a:avLst/>
          </a:prstGeom>
          <a:noFill/>
          <a:ln>
            <a:noFill/>
          </a:ln>
        </p:spPr>
      </p:pic>
      <p:pic>
        <p:nvPicPr>
          <p:cNvPr id="90" name="Google Shape;90;p23"/>
          <p:cNvPicPr preferRelativeResize="0"/>
          <p:nvPr/>
        </p:nvPicPr>
        <p:blipFill rotWithShape="1">
          <a:blip r:embed="rId3">
            <a:alphaModFix amt="12000"/>
          </a:blip>
          <a:srcRect/>
          <a:stretch/>
        </p:blipFill>
        <p:spPr>
          <a:xfrm>
            <a:off x="-861214" y="-102151"/>
            <a:ext cx="10022147" cy="8243951"/>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ustom Layout">
  <p:cSld name="Custom Layout">
    <p:bg>
      <p:bgPr>
        <a:solidFill>
          <a:srgbClr val="F37F1D"/>
        </a:solidFill>
        <a:effectLst/>
      </p:bgPr>
    </p:bg>
    <p:spTree>
      <p:nvGrpSpPr>
        <p:cNvPr id="1" name="Shape 32"/>
        <p:cNvGrpSpPr/>
        <p:nvPr/>
      </p:nvGrpSpPr>
      <p:grpSpPr>
        <a:xfrm>
          <a:off x="0" y="0"/>
          <a:ext cx="0" cy="0"/>
          <a:chOff x="0" y="0"/>
          <a:chExt cx="0" cy="0"/>
        </a:xfrm>
      </p:grpSpPr>
      <p:pic>
        <p:nvPicPr>
          <p:cNvPr id="33" name="Google Shape;33;p6"/>
          <p:cNvPicPr preferRelativeResize="0"/>
          <p:nvPr/>
        </p:nvPicPr>
        <p:blipFill rotWithShape="1">
          <a:blip r:embed="rId2">
            <a:alphaModFix/>
          </a:blip>
          <a:srcRect/>
          <a:stretch/>
        </p:blipFill>
        <p:spPr>
          <a:xfrm>
            <a:off x="8165922" y="425450"/>
            <a:ext cx="552628" cy="552628"/>
          </a:xfrm>
          <a:prstGeom prst="rect">
            <a:avLst/>
          </a:prstGeom>
          <a:noFill/>
          <a:ln>
            <a:noFill/>
          </a:ln>
        </p:spPr>
      </p:pic>
      <p:pic>
        <p:nvPicPr>
          <p:cNvPr id="34" name="Google Shape;34;p6"/>
          <p:cNvPicPr preferRelativeResize="0"/>
          <p:nvPr/>
        </p:nvPicPr>
        <p:blipFill rotWithShape="1">
          <a:blip r:embed="rId3">
            <a:alphaModFix amt="12000"/>
          </a:blip>
          <a:srcRect/>
          <a:stretch/>
        </p:blipFill>
        <p:spPr>
          <a:xfrm>
            <a:off x="-861214" y="-102151"/>
            <a:ext cx="10022148" cy="8243950"/>
          </a:xfrm>
          <a:prstGeom prst="rect">
            <a:avLst/>
          </a:prstGeom>
          <a:noFill/>
          <a:ln>
            <a:noFill/>
          </a:ln>
        </p:spPr>
      </p:pic>
    </p:spTree>
    <p:extLst>
      <p:ext uri="{BB962C8B-B14F-4D97-AF65-F5344CB8AC3E}">
        <p14:creationId xmlns:p14="http://schemas.microsoft.com/office/powerpoint/2010/main" val="13649066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4_Custom Layout">
  <p:cSld name="4_Custom Layout">
    <p:spTree>
      <p:nvGrpSpPr>
        <p:cNvPr id="1" name="Shape 36"/>
        <p:cNvGrpSpPr/>
        <p:nvPr/>
      </p:nvGrpSpPr>
      <p:grpSpPr>
        <a:xfrm>
          <a:off x="0" y="0"/>
          <a:ext cx="0" cy="0"/>
          <a:chOff x="0" y="0"/>
          <a:chExt cx="0" cy="0"/>
        </a:xfrm>
      </p:grpSpPr>
      <p:pic>
        <p:nvPicPr>
          <p:cNvPr id="37" name="Google Shape;37;p8"/>
          <p:cNvPicPr preferRelativeResize="0"/>
          <p:nvPr/>
        </p:nvPicPr>
        <p:blipFill rotWithShape="1">
          <a:blip r:embed="rId2">
            <a:alphaModFix/>
          </a:blip>
          <a:srcRect/>
          <a:stretch/>
        </p:blipFill>
        <p:spPr>
          <a:xfrm>
            <a:off x="8165922" y="425450"/>
            <a:ext cx="552628" cy="552628"/>
          </a:xfrm>
          <a:prstGeom prst="rect">
            <a:avLst/>
          </a:prstGeom>
          <a:noFill/>
          <a:ln>
            <a:noFill/>
          </a:ln>
        </p:spPr>
      </p:pic>
      <p:pic>
        <p:nvPicPr>
          <p:cNvPr id="38" name="Google Shape;38;p8"/>
          <p:cNvPicPr preferRelativeResize="0"/>
          <p:nvPr/>
        </p:nvPicPr>
        <p:blipFill rotWithShape="1">
          <a:blip r:embed="rId3">
            <a:alphaModFix/>
          </a:blip>
          <a:srcRect/>
          <a:stretch/>
        </p:blipFill>
        <p:spPr>
          <a:xfrm>
            <a:off x="1603688" y="-96564"/>
            <a:ext cx="4790762" cy="8166612"/>
          </a:xfrm>
          <a:prstGeom prst="rect">
            <a:avLst/>
          </a:prstGeom>
          <a:noFill/>
          <a:ln>
            <a:noFill/>
          </a:ln>
        </p:spPr>
      </p:pic>
    </p:spTree>
    <p:extLst>
      <p:ext uri="{BB962C8B-B14F-4D97-AF65-F5344CB8AC3E}">
        <p14:creationId xmlns:p14="http://schemas.microsoft.com/office/powerpoint/2010/main" val="12642712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5"/>
        <p:cNvGrpSpPr/>
        <p:nvPr/>
      </p:nvGrpSpPr>
      <p:grpSpPr>
        <a:xfrm>
          <a:off x="0" y="0"/>
          <a:ext cx="0" cy="0"/>
          <a:chOff x="0" y="0"/>
          <a:chExt cx="0" cy="0"/>
        </a:xfrm>
      </p:grpSpPr>
      <p:sp>
        <p:nvSpPr>
          <p:cNvPr id="56" name="Google Shape;56;p14"/>
          <p:cNvSpPr txBox="1">
            <a:spLocks noGrp="1"/>
          </p:cNvSpPr>
          <p:nvPr>
            <p:ph type="title"/>
          </p:nvPr>
        </p:nvSpPr>
        <p:spPr>
          <a:xfrm>
            <a:off x="457200" y="205979"/>
            <a:ext cx="8229600" cy="8574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57" name="Google Shape;57;p14"/>
          <p:cNvSpPr txBox="1">
            <a:spLocks noGrp="1"/>
          </p:cNvSpPr>
          <p:nvPr>
            <p:ph type="body" idx="1"/>
          </p:nvPr>
        </p:nvSpPr>
        <p:spPr>
          <a:xfrm>
            <a:off x="457200" y="1200151"/>
            <a:ext cx="8229600" cy="3394500"/>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8" name="Google Shape;58;p14"/>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9" name="Google Shape;59;p14"/>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0" name="Google Shape;60;p14"/>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7" r:id="rId5"/>
    <p:sldLayoutId id="2147483668" r:id="rId6"/>
    <p:sldLayoutId id="2147483669" r:id="rId7"/>
    <p:sldLayoutId id="2147483671"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png"/><Relationship Id="rId3" Type="http://schemas.openxmlformats.org/officeDocument/2006/relationships/image" Target="../media/image9.jpg"/><Relationship Id="rId7" Type="http://schemas.openxmlformats.org/officeDocument/2006/relationships/image" Target="../media/image13.png"/><Relationship Id="rId12" Type="http://schemas.openxmlformats.org/officeDocument/2006/relationships/image" Target="../media/image18.png"/><Relationship Id="rId2" Type="http://schemas.openxmlformats.org/officeDocument/2006/relationships/notesSlide" Target="../notesSlides/notesSlide1.xml"/><Relationship Id="rId16" Type="http://schemas.openxmlformats.org/officeDocument/2006/relationships/image" Target="../media/image22.png"/><Relationship Id="rId1" Type="http://schemas.openxmlformats.org/officeDocument/2006/relationships/slideLayout" Target="../slideLayouts/slideLayout3.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5" Type="http://schemas.openxmlformats.org/officeDocument/2006/relationships/image" Target="../media/image2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 Id="rId14" Type="http://schemas.openxmlformats.org/officeDocument/2006/relationships/image" Target="../media/image20.png"/></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5.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png"/><Relationship Id="rId3" Type="http://schemas.openxmlformats.org/officeDocument/2006/relationships/image" Target="../media/image9.jpg"/><Relationship Id="rId7" Type="http://schemas.openxmlformats.org/officeDocument/2006/relationships/image" Target="../media/image13.png"/><Relationship Id="rId12"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5" Type="http://schemas.openxmlformats.org/officeDocument/2006/relationships/image" Target="../media/image2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 Id="rId1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42.png"/></Relationships>
</file>

<file path=ppt/slides/_rels/slide1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9.jp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6.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28.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8" Type="http://schemas.openxmlformats.org/officeDocument/2006/relationships/image" Target="../media/image35.jpg"/><Relationship Id="rId3" Type="http://schemas.openxmlformats.org/officeDocument/2006/relationships/image" Target="../media/image30.jpeg"/><Relationship Id="rId7" Type="http://schemas.openxmlformats.org/officeDocument/2006/relationships/image" Target="../media/image34.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7" name="Google Shape;177;p30"/>
          <p:cNvSpPr/>
          <p:nvPr/>
        </p:nvSpPr>
        <p:spPr>
          <a:xfrm rot="3058613">
            <a:off x="4846902" y="-556188"/>
            <a:ext cx="1921116" cy="841856"/>
          </a:xfrm>
          <a:prstGeom prst="roundRect">
            <a:avLst>
              <a:gd name="adj" fmla="val 16667"/>
            </a:avLst>
          </a:prstGeom>
          <a:solidFill>
            <a:srgbClr val="4BB083">
              <a:alpha val="498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sp>
        <p:nvSpPr>
          <p:cNvPr id="178" name="Google Shape;178;p30"/>
          <p:cNvSpPr/>
          <p:nvPr/>
        </p:nvSpPr>
        <p:spPr>
          <a:xfrm rot="-2127892">
            <a:off x="6429" y="4491737"/>
            <a:ext cx="1920878" cy="841936"/>
          </a:xfrm>
          <a:prstGeom prst="roundRect">
            <a:avLst>
              <a:gd name="adj" fmla="val 16667"/>
            </a:avLst>
          </a:prstGeom>
          <a:solidFill>
            <a:srgbClr val="00B0F0">
              <a:alpha val="498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sp>
        <p:nvSpPr>
          <p:cNvPr id="179" name="Google Shape;179;p30"/>
          <p:cNvSpPr/>
          <p:nvPr/>
        </p:nvSpPr>
        <p:spPr>
          <a:xfrm>
            <a:off x="5270250" y="4467150"/>
            <a:ext cx="1352700" cy="1352700"/>
          </a:xfrm>
          <a:prstGeom prst="ellipse">
            <a:avLst/>
          </a:prstGeom>
          <a:solidFill>
            <a:srgbClr val="B2A0C7">
              <a:alpha val="498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sp>
        <p:nvSpPr>
          <p:cNvPr id="180" name="Google Shape;180;p30"/>
          <p:cNvSpPr/>
          <p:nvPr/>
        </p:nvSpPr>
        <p:spPr>
          <a:xfrm rot="-3762395">
            <a:off x="8342448" y="2594727"/>
            <a:ext cx="1920848" cy="841948"/>
          </a:xfrm>
          <a:prstGeom prst="roundRect">
            <a:avLst>
              <a:gd name="adj" fmla="val 16667"/>
            </a:avLst>
          </a:prstGeom>
          <a:solidFill>
            <a:srgbClr val="5653A4">
              <a:alpha val="498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sp>
        <p:nvSpPr>
          <p:cNvPr id="181" name="Google Shape;181;p30"/>
          <p:cNvSpPr/>
          <p:nvPr/>
        </p:nvSpPr>
        <p:spPr>
          <a:xfrm>
            <a:off x="-735934" y="-811636"/>
            <a:ext cx="1352700" cy="1352700"/>
          </a:xfrm>
          <a:prstGeom prst="ellipse">
            <a:avLst/>
          </a:prstGeom>
          <a:solidFill>
            <a:srgbClr val="C4BD97">
              <a:alpha val="498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pic>
        <p:nvPicPr>
          <p:cNvPr id="182" name="Google Shape;182;p30"/>
          <p:cNvPicPr preferRelativeResize="0"/>
          <p:nvPr/>
        </p:nvPicPr>
        <p:blipFill rotWithShape="1">
          <a:blip r:embed="rId3">
            <a:alphaModFix/>
          </a:blip>
          <a:srcRect/>
          <a:stretch/>
        </p:blipFill>
        <p:spPr>
          <a:xfrm>
            <a:off x="8185354" y="419955"/>
            <a:ext cx="539630" cy="539630"/>
          </a:xfrm>
          <a:prstGeom prst="rect">
            <a:avLst/>
          </a:prstGeom>
          <a:noFill/>
          <a:ln>
            <a:noFill/>
          </a:ln>
        </p:spPr>
      </p:pic>
      <p:pic>
        <p:nvPicPr>
          <p:cNvPr id="2" name="Picture 2" descr="A picture containing text, stationary&#10;&#10;Description automatically generated">
            <a:extLst>
              <a:ext uri="{FF2B5EF4-FFF2-40B4-BE49-F238E27FC236}">
                <a16:creationId xmlns:a16="http://schemas.microsoft.com/office/drawing/2014/main" id="{CAADF160-F7E9-F551-A147-42107FB7087F}"/>
              </a:ext>
            </a:extLst>
          </p:cNvPr>
          <p:cNvPicPr>
            <a:picLocks noChangeAspect="1"/>
          </p:cNvPicPr>
          <p:nvPr/>
        </p:nvPicPr>
        <p:blipFill>
          <a:blip r:embed="rId4"/>
          <a:stretch>
            <a:fillRect/>
          </a:stretch>
        </p:blipFill>
        <p:spPr>
          <a:xfrm>
            <a:off x="724798" y="204877"/>
            <a:ext cx="1418686" cy="1541972"/>
          </a:xfrm>
          <a:prstGeom prst="rect">
            <a:avLst/>
          </a:prstGeom>
        </p:spPr>
      </p:pic>
      <p:sp>
        <p:nvSpPr>
          <p:cNvPr id="3" name="TextBox 2">
            <a:extLst>
              <a:ext uri="{FF2B5EF4-FFF2-40B4-BE49-F238E27FC236}">
                <a16:creationId xmlns:a16="http://schemas.microsoft.com/office/drawing/2014/main" id="{9C6F482D-0CF4-A64F-20A4-9FFFAD1FEE2B}"/>
              </a:ext>
            </a:extLst>
          </p:cNvPr>
          <p:cNvSpPr txBox="1"/>
          <p:nvPr/>
        </p:nvSpPr>
        <p:spPr>
          <a:xfrm>
            <a:off x="1031488" y="1881768"/>
            <a:ext cx="110118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dirty="0">
                <a:latin typeface="futura round"/>
              </a:rPr>
              <a:t>card</a:t>
            </a:r>
            <a:endParaRPr lang="en-US" dirty="0">
              <a:latin typeface="futura round"/>
            </a:endParaRPr>
          </a:p>
        </p:txBody>
      </p:sp>
      <p:pic>
        <p:nvPicPr>
          <p:cNvPr id="5" name="Picture 5" descr="A picture containing food, wooden, fruit, vegetable&#10;&#10;Description automatically generated">
            <a:extLst>
              <a:ext uri="{FF2B5EF4-FFF2-40B4-BE49-F238E27FC236}">
                <a16:creationId xmlns:a16="http://schemas.microsoft.com/office/drawing/2014/main" id="{81D57075-3B83-A734-84BC-E3E8AB6A4FF6}"/>
              </a:ext>
            </a:extLst>
          </p:cNvPr>
          <p:cNvPicPr>
            <a:picLocks noChangeAspect="1"/>
          </p:cNvPicPr>
          <p:nvPr/>
        </p:nvPicPr>
        <p:blipFill>
          <a:blip r:embed="rId5"/>
          <a:stretch>
            <a:fillRect/>
          </a:stretch>
        </p:blipFill>
        <p:spPr>
          <a:xfrm>
            <a:off x="2618117" y="208112"/>
            <a:ext cx="1697248" cy="1697248"/>
          </a:xfrm>
          <a:prstGeom prst="rect">
            <a:avLst/>
          </a:prstGeom>
        </p:spPr>
      </p:pic>
      <p:pic>
        <p:nvPicPr>
          <p:cNvPr id="6" name="Picture 6" descr="A picture containing glass, container&#10;&#10;Description automatically generated">
            <a:extLst>
              <a:ext uri="{FF2B5EF4-FFF2-40B4-BE49-F238E27FC236}">
                <a16:creationId xmlns:a16="http://schemas.microsoft.com/office/drawing/2014/main" id="{BD00817D-668E-C446-037B-8F7279782398}"/>
              </a:ext>
            </a:extLst>
          </p:cNvPr>
          <p:cNvPicPr>
            <a:picLocks noChangeAspect="1"/>
          </p:cNvPicPr>
          <p:nvPr/>
        </p:nvPicPr>
        <p:blipFill>
          <a:blip r:embed="rId6"/>
          <a:stretch>
            <a:fillRect/>
          </a:stretch>
        </p:blipFill>
        <p:spPr>
          <a:xfrm>
            <a:off x="4569843" y="262027"/>
            <a:ext cx="1708031" cy="1697248"/>
          </a:xfrm>
          <a:prstGeom prst="rect">
            <a:avLst/>
          </a:prstGeom>
        </p:spPr>
      </p:pic>
      <p:pic>
        <p:nvPicPr>
          <p:cNvPr id="7" name="Picture 7" descr="A picture containing indoor, kitchenware, pot&#10;&#10;Description automatically generated">
            <a:extLst>
              <a:ext uri="{FF2B5EF4-FFF2-40B4-BE49-F238E27FC236}">
                <a16:creationId xmlns:a16="http://schemas.microsoft.com/office/drawing/2014/main" id="{BBB8CBC1-DEA2-4FD5-EBE9-F66625D63F60}"/>
              </a:ext>
            </a:extLst>
          </p:cNvPr>
          <p:cNvPicPr>
            <a:picLocks noChangeAspect="1"/>
          </p:cNvPicPr>
          <p:nvPr/>
        </p:nvPicPr>
        <p:blipFill>
          <a:blip r:embed="rId7"/>
          <a:stretch>
            <a:fillRect/>
          </a:stretch>
        </p:blipFill>
        <p:spPr>
          <a:xfrm>
            <a:off x="6296634" y="291092"/>
            <a:ext cx="1751542" cy="1751542"/>
          </a:xfrm>
          <a:prstGeom prst="rect">
            <a:avLst/>
          </a:prstGeom>
        </p:spPr>
      </p:pic>
      <p:pic>
        <p:nvPicPr>
          <p:cNvPr id="9" name="Picture 9" descr="Chart, funnel chart&#10;&#10;Description automatically generated">
            <a:extLst>
              <a:ext uri="{FF2B5EF4-FFF2-40B4-BE49-F238E27FC236}">
                <a16:creationId xmlns:a16="http://schemas.microsoft.com/office/drawing/2014/main" id="{7C5901A2-D8F1-5663-1C10-4960CDA620D2}"/>
              </a:ext>
            </a:extLst>
          </p:cNvPr>
          <p:cNvPicPr>
            <a:picLocks noChangeAspect="1"/>
          </p:cNvPicPr>
          <p:nvPr/>
        </p:nvPicPr>
        <p:blipFill>
          <a:blip r:embed="rId8"/>
          <a:stretch>
            <a:fillRect/>
          </a:stretch>
        </p:blipFill>
        <p:spPr>
          <a:xfrm>
            <a:off x="547777" y="2567850"/>
            <a:ext cx="1934474" cy="1118451"/>
          </a:xfrm>
          <a:prstGeom prst="rect">
            <a:avLst/>
          </a:prstGeom>
        </p:spPr>
      </p:pic>
      <p:pic>
        <p:nvPicPr>
          <p:cNvPr id="10" name="Picture 10">
            <a:extLst>
              <a:ext uri="{FF2B5EF4-FFF2-40B4-BE49-F238E27FC236}">
                <a16:creationId xmlns:a16="http://schemas.microsoft.com/office/drawing/2014/main" id="{C1AD2993-4270-0F9F-F138-9B2FEA3FBBE8}"/>
              </a:ext>
            </a:extLst>
          </p:cNvPr>
          <p:cNvPicPr>
            <a:picLocks noChangeAspect="1"/>
          </p:cNvPicPr>
          <p:nvPr/>
        </p:nvPicPr>
        <p:blipFill>
          <a:blip r:embed="rId9"/>
          <a:stretch>
            <a:fillRect/>
          </a:stretch>
        </p:blipFill>
        <p:spPr>
          <a:xfrm>
            <a:off x="2616679" y="2631955"/>
            <a:ext cx="1214887" cy="1518609"/>
          </a:xfrm>
          <a:prstGeom prst="rect">
            <a:avLst/>
          </a:prstGeom>
        </p:spPr>
      </p:pic>
      <p:pic>
        <p:nvPicPr>
          <p:cNvPr id="11" name="Picture 11" descr="A picture containing food, sweet, orange, honey&#10;&#10;Description automatically generated">
            <a:extLst>
              <a:ext uri="{FF2B5EF4-FFF2-40B4-BE49-F238E27FC236}">
                <a16:creationId xmlns:a16="http://schemas.microsoft.com/office/drawing/2014/main" id="{F0C1B213-EF4F-9436-8667-F9D6F8945258}"/>
              </a:ext>
            </a:extLst>
          </p:cNvPr>
          <p:cNvPicPr>
            <a:picLocks noChangeAspect="1"/>
          </p:cNvPicPr>
          <p:nvPr/>
        </p:nvPicPr>
        <p:blipFill>
          <a:blip r:embed="rId10"/>
          <a:stretch>
            <a:fillRect/>
          </a:stretch>
        </p:blipFill>
        <p:spPr>
          <a:xfrm>
            <a:off x="4472796" y="2300018"/>
            <a:ext cx="1513936" cy="1513936"/>
          </a:xfrm>
          <a:prstGeom prst="rect">
            <a:avLst/>
          </a:prstGeom>
        </p:spPr>
      </p:pic>
      <p:pic>
        <p:nvPicPr>
          <p:cNvPr id="12" name="Picture 12">
            <a:extLst>
              <a:ext uri="{FF2B5EF4-FFF2-40B4-BE49-F238E27FC236}">
                <a16:creationId xmlns:a16="http://schemas.microsoft.com/office/drawing/2014/main" id="{1998F0CE-7A2F-6049-9698-A25E8E663F78}"/>
              </a:ext>
            </a:extLst>
          </p:cNvPr>
          <p:cNvPicPr>
            <a:picLocks noChangeAspect="1"/>
          </p:cNvPicPr>
          <p:nvPr/>
        </p:nvPicPr>
        <p:blipFill>
          <a:blip r:embed="rId11"/>
          <a:stretch>
            <a:fillRect/>
          </a:stretch>
        </p:blipFill>
        <p:spPr>
          <a:xfrm>
            <a:off x="5808003" y="2265782"/>
            <a:ext cx="1744154" cy="1744154"/>
          </a:xfrm>
          <a:prstGeom prst="rect">
            <a:avLst/>
          </a:prstGeom>
        </p:spPr>
      </p:pic>
      <p:pic>
        <p:nvPicPr>
          <p:cNvPr id="13" name="Picture 13" descr="A lemon cut in half&#10;&#10;Description automatically generated">
            <a:extLst>
              <a:ext uri="{FF2B5EF4-FFF2-40B4-BE49-F238E27FC236}">
                <a16:creationId xmlns:a16="http://schemas.microsoft.com/office/drawing/2014/main" id="{E07CA18D-2976-80A0-BD7D-0CBFF1FA0C4F}"/>
              </a:ext>
            </a:extLst>
          </p:cNvPr>
          <p:cNvPicPr>
            <a:picLocks noChangeAspect="1"/>
          </p:cNvPicPr>
          <p:nvPr/>
        </p:nvPicPr>
        <p:blipFill>
          <a:blip r:embed="rId12"/>
          <a:stretch>
            <a:fillRect/>
          </a:stretch>
        </p:blipFill>
        <p:spPr>
          <a:xfrm>
            <a:off x="7101337" y="2526730"/>
            <a:ext cx="1745412" cy="1049727"/>
          </a:xfrm>
          <a:prstGeom prst="rect">
            <a:avLst/>
          </a:prstGeom>
        </p:spPr>
      </p:pic>
      <p:pic>
        <p:nvPicPr>
          <p:cNvPr id="14" name="Picture 14" descr="A picture containing text&#10;&#10;Description automatically generated">
            <a:extLst>
              <a:ext uri="{FF2B5EF4-FFF2-40B4-BE49-F238E27FC236}">
                <a16:creationId xmlns:a16="http://schemas.microsoft.com/office/drawing/2014/main" id="{CD535759-BB48-0ACC-088B-BD826AD15D8B}"/>
              </a:ext>
            </a:extLst>
          </p:cNvPr>
          <p:cNvPicPr>
            <a:picLocks noChangeAspect="1"/>
          </p:cNvPicPr>
          <p:nvPr/>
        </p:nvPicPr>
        <p:blipFill>
          <a:blip r:embed="rId13"/>
          <a:stretch>
            <a:fillRect/>
          </a:stretch>
        </p:blipFill>
        <p:spPr>
          <a:xfrm>
            <a:off x="7192183" y="3778730"/>
            <a:ext cx="992218" cy="1284617"/>
          </a:xfrm>
          <a:prstGeom prst="rect">
            <a:avLst/>
          </a:prstGeom>
        </p:spPr>
      </p:pic>
      <p:sp>
        <p:nvSpPr>
          <p:cNvPr id="16" name="TextBox 15">
            <a:extLst>
              <a:ext uri="{FF2B5EF4-FFF2-40B4-BE49-F238E27FC236}">
                <a16:creationId xmlns:a16="http://schemas.microsoft.com/office/drawing/2014/main" id="{D9AE054F-99EE-BF2D-68E7-BAD3A76B9F76}"/>
              </a:ext>
            </a:extLst>
          </p:cNvPr>
          <p:cNvSpPr txBox="1"/>
          <p:nvPr/>
        </p:nvSpPr>
        <p:spPr>
          <a:xfrm>
            <a:off x="2724422" y="1914117"/>
            <a:ext cx="1101182"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latin typeface="futura round"/>
              </a:rPr>
              <a:t>Food scraps</a:t>
            </a:r>
            <a:endParaRPr lang="en-US" dirty="0"/>
          </a:p>
        </p:txBody>
      </p:sp>
      <p:sp>
        <p:nvSpPr>
          <p:cNvPr id="17" name="TextBox 16">
            <a:extLst>
              <a:ext uri="{FF2B5EF4-FFF2-40B4-BE49-F238E27FC236}">
                <a16:creationId xmlns:a16="http://schemas.microsoft.com/office/drawing/2014/main" id="{E6643C28-7979-193A-0FB9-886203905E03}"/>
              </a:ext>
            </a:extLst>
          </p:cNvPr>
          <p:cNvSpPr txBox="1"/>
          <p:nvPr/>
        </p:nvSpPr>
        <p:spPr>
          <a:xfrm>
            <a:off x="4676148" y="1968032"/>
            <a:ext cx="110118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dirty="0">
                <a:latin typeface="futura round"/>
              </a:rPr>
              <a:t>water</a:t>
            </a:r>
            <a:endParaRPr lang="en-US" dirty="0"/>
          </a:p>
        </p:txBody>
      </p:sp>
      <p:sp>
        <p:nvSpPr>
          <p:cNvPr id="18" name="TextBox 17">
            <a:extLst>
              <a:ext uri="{FF2B5EF4-FFF2-40B4-BE49-F238E27FC236}">
                <a16:creationId xmlns:a16="http://schemas.microsoft.com/office/drawing/2014/main" id="{98B9F88F-317A-BEEB-DE1F-5154375D775B}"/>
              </a:ext>
            </a:extLst>
          </p:cNvPr>
          <p:cNvSpPr txBox="1"/>
          <p:nvPr/>
        </p:nvSpPr>
        <p:spPr>
          <a:xfrm>
            <a:off x="8062016" y="1601408"/>
            <a:ext cx="1101182" cy="116955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latin typeface="futura round"/>
              </a:rPr>
              <a:t>Kettle (ask your adult to help with this part)</a:t>
            </a:r>
          </a:p>
        </p:txBody>
      </p:sp>
      <p:sp>
        <p:nvSpPr>
          <p:cNvPr id="19" name="TextBox 18">
            <a:extLst>
              <a:ext uri="{FF2B5EF4-FFF2-40B4-BE49-F238E27FC236}">
                <a16:creationId xmlns:a16="http://schemas.microsoft.com/office/drawing/2014/main" id="{47FB5D13-C76E-43EA-5A6F-B7B5522CECE0}"/>
              </a:ext>
            </a:extLst>
          </p:cNvPr>
          <p:cNvSpPr txBox="1"/>
          <p:nvPr/>
        </p:nvSpPr>
        <p:spPr>
          <a:xfrm>
            <a:off x="610949" y="3671749"/>
            <a:ext cx="110118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dirty="0">
                <a:latin typeface="futura round"/>
              </a:rPr>
              <a:t>bowls</a:t>
            </a:r>
          </a:p>
        </p:txBody>
      </p:sp>
      <p:sp>
        <p:nvSpPr>
          <p:cNvPr id="20" name="TextBox 19">
            <a:extLst>
              <a:ext uri="{FF2B5EF4-FFF2-40B4-BE49-F238E27FC236}">
                <a16:creationId xmlns:a16="http://schemas.microsoft.com/office/drawing/2014/main" id="{EBEA1957-BBA8-5986-A8CB-7DFBABEC3259}"/>
              </a:ext>
            </a:extLst>
          </p:cNvPr>
          <p:cNvSpPr txBox="1"/>
          <p:nvPr/>
        </p:nvSpPr>
        <p:spPr>
          <a:xfrm>
            <a:off x="2670507" y="4156985"/>
            <a:ext cx="110118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dirty="0">
                <a:latin typeface="futura round"/>
              </a:rPr>
              <a:t>spices</a:t>
            </a:r>
            <a:endParaRPr lang="en-US" dirty="0"/>
          </a:p>
        </p:txBody>
      </p:sp>
      <p:sp>
        <p:nvSpPr>
          <p:cNvPr id="21" name="TextBox 20">
            <a:extLst>
              <a:ext uri="{FF2B5EF4-FFF2-40B4-BE49-F238E27FC236}">
                <a16:creationId xmlns:a16="http://schemas.microsoft.com/office/drawing/2014/main" id="{357A5714-FC4F-CD37-D6B8-5E30E9638590}"/>
              </a:ext>
            </a:extLst>
          </p:cNvPr>
          <p:cNvSpPr txBox="1"/>
          <p:nvPr/>
        </p:nvSpPr>
        <p:spPr>
          <a:xfrm>
            <a:off x="4794761" y="3855060"/>
            <a:ext cx="110118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dirty="0">
                <a:latin typeface="futura round"/>
              </a:rPr>
              <a:t>honey</a:t>
            </a:r>
            <a:endParaRPr lang="en-US" dirty="0"/>
          </a:p>
        </p:txBody>
      </p:sp>
      <p:sp>
        <p:nvSpPr>
          <p:cNvPr id="22" name="TextBox 21">
            <a:extLst>
              <a:ext uri="{FF2B5EF4-FFF2-40B4-BE49-F238E27FC236}">
                <a16:creationId xmlns:a16="http://schemas.microsoft.com/office/drawing/2014/main" id="{5BC89121-E554-5EDF-50CE-87087AE5BFDF}"/>
              </a:ext>
            </a:extLst>
          </p:cNvPr>
          <p:cNvSpPr txBox="1"/>
          <p:nvPr/>
        </p:nvSpPr>
        <p:spPr>
          <a:xfrm>
            <a:off x="6067157" y="3908975"/>
            <a:ext cx="110118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dirty="0">
                <a:latin typeface="futura round"/>
              </a:rPr>
              <a:t>vinegar</a:t>
            </a:r>
            <a:endParaRPr lang="en-US" dirty="0"/>
          </a:p>
        </p:txBody>
      </p:sp>
      <p:sp>
        <p:nvSpPr>
          <p:cNvPr id="23" name="TextBox 22">
            <a:extLst>
              <a:ext uri="{FF2B5EF4-FFF2-40B4-BE49-F238E27FC236}">
                <a16:creationId xmlns:a16="http://schemas.microsoft.com/office/drawing/2014/main" id="{B492FA91-539F-3E0F-57D7-E6D371BF7FEB}"/>
              </a:ext>
            </a:extLst>
          </p:cNvPr>
          <p:cNvSpPr txBox="1"/>
          <p:nvPr/>
        </p:nvSpPr>
        <p:spPr>
          <a:xfrm>
            <a:off x="7194581" y="3265189"/>
            <a:ext cx="1101182"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latin typeface="futura round"/>
              </a:rPr>
              <a:t>Lemon juice</a:t>
            </a:r>
            <a:endParaRPr lang="en-US" dirty="0"/>
          </a:p>
        </p:txBody>
      </p:sp>
      <p:sp>
        <p:nvSpPr>
          <p:cNvPr id="24" name="TextBox 23">
            <a:extLst>
              <a:ext uri="{FF2B5EF4-FFF2-40B4-BE49-F238E27FC236}">
                <a16:creationId xmlns:a16="http://schemas.microsoft.com/office/drawing/2014/main" id="{820FD2B3-3894-064A-D8A2-37BEE9D3751F}"/>
              </a:ext>
            </a:extLst>
          </p:cNvPr>
          <p:cNvSpPr txBox="1"/>
          <p:nvPr/>
        </p:nvSpPr>
        <p:spPr>
          <a:xfrm>
            <a:off x="8202195" y="4469692"/>
            <a:ext cx="1101182"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latin typeface="futura round"/>
              </a:rPr>
              <a:t>Bicarbonate of soda</a:t>
            </a:r>
          </a:p>
        </p:txBody>
      </p:sp>
      <p:pic>
        <p:nvPicPr>
          <p:cNvPr id="25" name="Picture 25">
            <a:extLst>
              <a:ext uri="{FF2B5EF4-FFF2-40B4-BE49-F238E27FC236}">
                <a16:creationId xmlns:a16="http://schemas.microsoft.com/office/drawing/2014/main" id="{0E804E5A-2BDA-A91D-9E12-BF9EA0A94F4F}"/>
              </a:ext>
            </a:extLst>
          </p:cNvPr>
          <p:cNvPicPr>
            <a:picLocks noChangeAspect="1"/>
          </p:cNvPicPr>
          <p:nvPr/>
        </p:nvPicPr>
        <p:blipFill>
          <a:blip r:embed="rId14"/>
          <a:stretch>
            <a:fillRect/>
          </a:stretch>
        </p:blipFill>
        <p:spPr>
          <a:xfrm>
            <a:off x="3037397" y="3902554"/>
            <a:ext cx="1581150" cy="1047750"/>
          </a:xfrm>
          <a:prstGeom prst="rect">
            <a:avLst/>
          </a:prstGeom>
        </p:spPr>
      </p:pic>
      <p:sp>
        <p:nvSpPr>
          <p:cNvPr id="26" name="TextBox 25">
            <a:extLst>
              <a:ext uri="{FF2B5EF4-FFF2-40B4-BE49-F238E27FC236}">
                <a16:creationId xmlns:a16="http://schemas.microsoft.com/office/drawing/2014/main" id="{C7C69561-1C2C-0009-52A2-6A5AA3A47CCE}"/>
              </a:ext>
            </a:extLst>
          </p:cNvPr>
          <p:cNvSpPr txBox="1"/>
          <p:nvPr/>
        </p:nvSpPr>
        <p:spPr>
          <a:xfrm>
            <a:off x="4244827" y="4577522"/>
            <a:ext cx="1101182"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latin typeface="futura round"/>
              </a:rPr>
              <a:t>Paint brush</a:t>
            </a:r>
            <a:endParaRPr lang="en-US" dirty="0"/>
          </a:p>
        </p:txBody>
      </p:sp>
      <p:pic>
        <p:nvPicPr>
          <p:cNvPr id="4" name="Picture 7">
            <a:extLst>
              <a:ext uri="{FF2B5EF4-FFF2-40B4-BE49-F238E27FC236}">
                <a16:creationId xmlns:a16="http://schemas.microsoft.com/office/drawing/2014/main" id="{0C918B30-ECD9-06A5-59FE-34783F548761}"/>
              </a:ext>
            </a:extLst>
          </p:cNvPr>
          <p:cNvPicPr>
            <a:picLocks noChangeAspect="1"/>
          </p:cNvPicPr>
          <p:nvPr/>
        </p:nvPicPr>
        <p:blipFill>
          <a:blip r:embed="rId15"/>
          <a:stretch>
            <a:fillRect/>
          </a:stretch>
        </p:blipFill>
        <p:spPr>
          <a:xfrm>
            <a:off x="826248" y="3947933"/>
            <a:ext cx="1226569" cy="1248135"/>
          </a:xfrm>
          <a:prstGeom prst="rect">
            <a:avLst/>
          </a:prstGeom>
        </p:spPr>
      </p:pic>
      <p:sp>
        <p:nvSpPr>
          <p:cNvPr id="8" name="TextBox 7">
            <a:extLst>
              <a:ext uri="{FF2B5EF4-FFF2-40B4-BE49-F238E27FC236}">
                <a16:creationId xmlns:a16="http://schemas.microsoft.com/office/drawing/2014/main" id="{1BD6A534-0579-C497-21AE-1360542623E6}"/>
              </a:ext>
            </a:extLst>
          </p:cNvPr>
          <p:cNvSpPr txBox="1"/>
          <p:nvPr/>
        </p:nvSpPr>
        <p:spPr>
          <a:xfrm>
            <a:off x="1991177" y="4210900"/>
            <a:ext cx="110118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dirty="0">
                <a:latin typeface="futura round"/>
              </a:rPr>
              <a:t>pipette</a:t>
            </a:r>
            <a:endParaRPr lang="en-US" dirty="0"/>
          </a:p>
        </p:txBody>
      </p:sp>
      <p:pic>
        <p:nvPicPr>
          <p:cNvPr id="15" name="Picture 26">
            <a:extLst>
              <a:ext uri="{FF2B5EF4-FFF2-40B4-BE49-F238E27FC236}">
                <a16:creationId xmlns:a16="http://schemas.microsoft.com/office/drawing/2014/main" id="{8B6E3BEB-9663-2541-0D47-4A8011F05210}"/>
              </a:ext>
            </a:extLst>
          </p:cNvPr>
          <p:cNvPicPr>
            <a:picLocks noChangeAspect="1"/>
          </p:cNvPicPr>
          <p:nvPr/>
        </p:nvPicPr>
        <p:blipFill rotWithShape="1">
          <a:blip r:embed="rId16"/>
          <a:srcRect l="47436" r="4995" b="-575"/>
          <a:stretch/>
        </p:blipFill>
        <p:spPr>
          <a:xfrm>
            <a:off x="5266592" y="4151200"/>
            <a:ext cx="830141" cy="964730"/>
          </a:xfrm>
          <a:prstGeom prst="rect">
            <a:avLst/>
          </a:prstGeom>
        </p:spPr>
      </p:pic>
      <p:sp>
        <p:nvSpPr>
          <p:cNvPr id="27" name="TextBox 26">
            <a:extLst>
              <a:ext uri="{FF2B5EF4-FFF2-40B4-BE49-F238E27FC236}">
                <a16:creationId xmlns:a16="http://schemas.microsoft.com/office/drawing/2014/main" id="{F0DCA4FF-2087-DB0C-60A2-46E39EF9965A}"/>
              </a:ext>
            </a:extLst>
          </p:cNvPr>
          <p:cNvSpPr txBox="1"/>
          <p:nvPr/>
        </p:nvSpPr>
        <p:spPr>
          <a:xfrm>
            <a:off x="6073626" y="4480806"/>
            <a:ext cx="1101182"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latin typeface="futura round"/>
              </a:rPr>
              <a:t>Tea and coffee</a:t>
            </a:r>
            <a:endParaRPr lang="en-US" dirty="0"/>
          </a:p>
        </p:txBody>
      </p:sp>
    </p:spTree>
    <p:extLst>
      <p:ext uri="{BB962C8B-B14F-4D97-AF65-F5344CB8AC3E}">
        <p14:creationId xmlns:p14="http://schemas.microsoft.com/office/powerpoint/2010/main" val="7678736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673D8B00-5AFE-6416-4EA5-DA77F0E769A9}"/>
              </a:ext>
            </a:extLst>
          </p:cNvPr>
          <p:cNvPicPr>
            <a:picLocks noChangeAspect="1"/>
          </p:cNvPicPr>
          <p:nvPr/>
        </p:nvPicPr>
        <p:blipFill>
          <a:blip r:embed="rId3"/>
          <a:stretch>
            <a:fillRect/>
          </a:stretch>
        </p:blipFill>
        <p:spPr>
          <a:xfrm>
            <a:off x="1794198" y="0"/>
            <a:ext cx="5082463" cy="5063427"/>
          </a:xfrm>
          <a:prstGeom prst="rect">
            <a:avLst/>
          </a:prstGeom>
        </p:spPr>
      </p:pic>
    </p:spTree>
    <p:extLst>
      <p:ext uri="{BB962C8B-B14F-4D97-AF65-F5344CB8AC3E}">
        <p14:creationId xmlns:p14="http://schemas.microsoft.com/office/powerpoint/2010/main" val="27791513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Google Shape;152;p32"/>
          <p:cNvSpPr/>
          <p:nvPr/>
        </p:nvSpPr>
        <p:spPr>
          <a:xfrm>
            <a:off x="2318215" y="199636"/>
            <a:ext cx="1111200" cy="1118100"/>
          </a:xfrm>
          <a:prstGeom prst="ellipse">
            <a:avLst/>
          </a:prstGeom>
          <a:solidFill>
            <a:srgbClr val="FBBDD0">
              <a:alpha val="498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sp>
        <p:nvSpPr>
          <p:cNvPr id="153" name="Google Shape;153;p32"/>
          <p:cNvSpPr/>
          <p:nvPr/>
        </p:nvSpPr>
        <p:spPr>
          <a:xfrm rot="3058613">
            <a:off x="4846902" y="-556188"/>
            <a:ext cx="1921116" cy="841856"/>
          </a:xfrm>
          <a:prstGeom prst="roundRect">
            <a:avLst>
              <a:gd name="adj" fmla="val 16667"/>
            </a:avLst>
          </a:prstGeom>
          <a:solidFill>
            <a:srgbClr val="4BB083">
              <a:alpha val="498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sp>
        <p:nvSpPr>
          <p:cNvPr id="154" name="Google Shape;154;p32"/>
          <p:cNvSpPr/>
          <p:nvPr/>
        </p:nvSpPr>
        <p:spPr>
          <a:xfrm rot="-2127892">
            <a:off x="6429" y="4491737"/>
            <a:ext cx="1920878" cy="841936"/>
          </a:xfrm>
          <a:prstGeom prst="roundRect">
            <a:avLst>
              <a:gd name="adj" fmla="val 16667"/>
            </a:avLst>
          </a:prstGeom>
          <a:solidFill>
            <a:srgbClr val="00B0F0">
              <a:alpha val="498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sp>
        <p:nvSpPr>
          <p:cNvPr id="155" name="Google Shape;155;p32"/>
          <p:cNvSpPr/>
          <p:nvPr/>
        </p:nvSpPr>
        <p:spPr>
          <a:xfrm>
            <a:off x="5270250" y="4467150"/>
            <a:ext cx="1352700" cy="1352700"/>
          </a:xfrm>
          <a:prstGeom prst="ellipse">
            <a:avLst/>
          </a:prstGeom>
          <a:solidFill>
            <a:srgbClr val="B2A0C7">
              <a:alpha val="498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sp>
        <p:nvSpPr>
          <p:cNvPr id="156" name="Google Shape;156;p32"/>
          <p:cNvSpPr/>
          <p:nvPr/>
        </p:nvSpPr>
        <p:spPr>
          <a:xfrm rot="-3762395">
            <a:off x="8342448" y="2594727"/>
            <a:ext cx="1920848" cy="841948"/>
          </a:xfrm>
          <a:prstGeom prst="roundRect">
            <a:avLst>
              <a:gd name="adj" fmla="val 16667"/>
            </a:avLst>
          </a:prstGeom>
          <a:solidFill>
            <a:srgbClr val="5653A4">
              <a:alpha val="498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sp>
        <p:nvSpPr>
          <p:cNvPr id="157" name="Google Shape;157;p32"/>
          <p:cNvSpPr/>
          <p:nvPr/>
        </p:nvSpPr>
        <p:spPr>
          <a:xfrm>
            <a:off x="-735934" y="-811636"/>
            <a:ext cx="1352700" cy="1352700"/>
          </a:xfrm>
          <a:prstGeom prst="ellipse">
            <a:avLst/>
          </a:prstGeom>
          <a:solidFill>
            <a:srgbClr val="C4BD97">
              <a:alpha val="498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pic>
        <p:nvPicPr>
          <p:cNvPr id="158" name="Google Shape;158;p32"/>
          <p:cNvPicPr preferRelativeResize="0"/>
          <p:nvPr/>
        </p:nvPicPr>
        <p:blipFill rotWithShape="1">
          <a:blip r:embed="rId3">
            <a:alphaModFix/>
          </a:blip>
          <a:srcRect/>
          <a:stretch/>
        </p:blipFill>
        <p:spPr>
          <a:xfrm>
            <a:off x="8185354" y="419955"/>
            <a:ext cx="539630" cy="539630"/>
          </a:xfrm>
          <a:prstGeom prst="rect">
            <a:avLst/>
          </a:prstGeom>
          <a:noFill/>
          <a:ln>
            <a:noFill/>
          </a:ln>
        </p:spPr>
      </p:pic>
      <p:sp>
        <p:nvSpPr>
          <p:cNvPr id="159" name="Google Shape;159;p32"/>
          <p:cNvSpPr txBox="1">
            <a:spLocks noGrp="1"/>
          </p:cNvSpPr>
          <p:nvPr>
            <p:ph type="ctrTitle"/>
          </p:nvPr>
        </p:nvSpPr>
        <p:spPr>
          <a:xfrm>
            <a:off x="1143000" y="1831972"/>
            <a:ext cx="6858000" cy="1790700"/>
          </a:xfrm>
          <a:prstGeom prst="rect">
            <a:avLst/>
          </a:prstGeom>
        </p:spPr>
        <p:txBody>
          <a:bodyPr spcFirstLastPara="1" wrap="square" lIns="91425" tIns="45700" rIns="91425" bIns="45700" anchor="b" anchorCtr="0">
            <a:noAutofit/>
          </a:bodyPr>
          <a:lstStyle/>
          <a:p>
            <a:r>
              <a:rPr lang="en" sz="7200" b="1" dirty="0">
                <a:latin typeface="futura round"/>
              </a:rPr>
              <a:t>Where can we find </a:t>
            </a:r>
            <a:endParaRPr lang="en-US" dirty="0"/>
          </a:p>
          <a:p>
            <a:pPr marL="0" lvl="0" indent="0" algn="ctr" rtl="0">
              <a:spcBef>
                <a:spcPts val="0"/>
              </a:spcBef>
              <a:spcAft>
                <a:spcPts val="0"/>
              </a:spcAft>
              <a:buNone/>
            </a:pPr>
            <a:r>
              <a:rPr lang="en" sz="7200" b="1" dirty="0">
                <a:latin typeface="futura round"/>
              </a:rPr>
              <a:t>NATURAL INKS?</a:t>
            </a:r>
            <a:endParaRPr sz="7200" b="1" dirty="0">
              <a:latin typeface="futura round"/>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FE5B7A-8477-5E67-1133-E0CD0A72B2C4}"/>
              </a:ext>
            </a:extLst>
          </p:cNvPr>
          <p:cNvSpPr>
            <a:spLocks noGrp="1"/>
          </p:cNvSpPr>
          <p:nvPr>
            <p:ph type="ctrTitle"/>
          </p:nvPr>
        </p:nvSpPr>
        <p:spPr/>
        <p:txBody>
          <a:bodyPr/>
          <a:lstStyle/>
          <a:p>
            <a:endParaRPr lang="en-GB"/>
          </a:p>
        </p:txBody>
      </p:sp>
      <p:sp>
        <p:nvSpPr>
          <p:cNvPr id="3" name="Subtitle 2">
            <a:extLst>
              <a:ext uri="{FF2B5EF4-FFF2-40B4-BE49-F238E27FC236}">
                <a16:creationId xmlns:a16="http://schemas.microsoft.com/office/drawing/2014/main" id="{101EE731-FC5B-2152-FC1D-C1CD3D00B15A}"/>
              </a:ext>
            </a:extLst>
          </p:cNvPr>
          <p:cNvSpPr>
            <a:spLocks noGrp="1"/>
          </p:cNvSpPr>
          <p:nvPr>
            <p:ph type="subTitle" idx="1"/>
          </p:nvPr>
        </p:nvSpPr>
        <p:spPr/>
        <p:txBody>
          <a:bodyPr/>
          <a:lstStyle/>
          <a:p>
            <a:endParaRPr lang="en-GB"/>
          </a:p>
        </p:txBody>
      </p:sp>
      <p:pic>
        <p:nvPicPr>
          <p:cNvPr id="5" name="Picture 4" descr="A picture containing arranged&#10;&#10;Description automatically generated">
            <a:extLst>
              <a:ext uri="{FF2B5EF4-FFF2-40B4-BE49-F238E27FC236}">
                <a16:creationId xmlns:a16="http://schemas.microsoft.com/office/drawing/2014/main" id="{ED266696-E199-4179-7970-96C74C4757D4}"/>
              </a:ext>
            </a:extLst>
          </p:cNvPr>
          <p:cNvPicPr>
            <a:picLocks noChangeAspect="1"/>
          </p:cNvPicPr>
          <p:nvPr/>
        </p:nvPicPr>
        <p:blipFill>
          <a:blip r:embed="rId3"/>
          <a:stretch>
            <a:fillRect/>
          </a:stretch>
        </p:blipFill>
        <p:spPr>
          <a:xfrm>
            <a:off x="8627" y="-421321"/>
            <a:ext cx="9137528" cy="5705782"/>
          </a:xfrm>
          <a:prstGeom prst="rect">
            <a:avLst/>
          </a:prstGeom>
        </p:spPr>
      </p:pic>
    </p:spTree>
    <p:extLst>
      <p:ext uri="{BB962C8B-B14F-4D97-AF65-F5344CB8AC3E}">
        <p14:creationId xmlns:p14="http://schemas.microsoft.com/office/powerpoint/2010/main" val="6861073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Google Shape;169;p34"/>
          <p:cNvSpPr txBox="1">
            <a:spLocks noGrp="1"/>
          </p:cNvSpPr>
          <p:nvPr>
            <p:ph type="ctrTitle"/>
          </p:nvPr>
        </p:nvSpPr>
        <p:spPr>
          <a:xfrm>
            <a:off x="1143000" y="841772"/>
            <a:ext cx="6858000" cy="1790700"/>
          </a:xfrm>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endParaRPr/>
          </a:p>
        </p:txBody>
      </p:sp>
      <p:sp>
        <p:nvSpPr>
          <p:cNvPr id="170" name="Google Shape;170;p34"/>
          <p:cNvSpPr txBox="1">
            <a:spLocks noGrp="1"/>
          </p:cNvSpPr>
          <p:nvPr>
            <p:ph type="subTitle" idx="1"/>
          </p:nvPr>
        </p:nvSpPr>
        <p:spPr>
          <a:xfrm>
            <a:off x="1143000" y="2701528"/>
            <a:ext cx="6858000" cy="1241700"/>
          </a:xfrm>
          <a:prstGeom prst="rect">
            <a:avLst/>
          </a:prstGeom>
        </p:spPr>
        <p:txBody>
          <a:bodyPr spcFirstLastPara="1" wrap="square" lIns="91425" tIns="45700" rIns="91425" bIns="45700" anchor="t" anchorCtr="0">
            <a:normAutofit/>
          </a:bodyPr>
          <a:lstStyle/>
          <a:p>
            <a:pPr marL="0" lvl="0" indent="0" algn="ctr" rtl="0">
              <a:spcBef>
                <a:spcPts val="360"/>
              </a:spcBef>
              <a:spcAft>
                <a:spcPts val="0"/>
              </a:spcAft>
              <a:buNone/>
            </a:pPr>
            <a:endParaRPr/>
          </a:p>
        </p:txBody>
      </p:sp>
      <p:pic>
        <p:nvPicPr>
          <p:cNvPr id="171" name="Google Shape;171;p34"/>
          <p:cNvPicPr preferRelativeResize="0"/>
          <p:nvPr/>
        </p:nvPicPr>
        <p:blipFill>
          <a:blip r:embed="rId3">
            <a:alphaModFix/>
          </a:blip>
          <a:stretch>
            <a:fillRect/>
          </a:stretch>
        </p:blipFill>
        <p:spPr>
          <a:xfrm>
            <a:off x="0" y="0"/>
            <a:ext cx="9144000" cy="5143501"/>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pic>
        <p:nvPicPr>
          <p:cNvPr id="176" name="Google Shape;176;p35"/>
          <p:cNvPicPr preferRelativeResize="0"/>
          <p:nvPr/>
        </p:nvPicPr>
        <p:blipFill>
          <a:blip r:embed="rId3">
            <a:alphaModFix/>
          </a:blip>
          <a:stretch>
            <a:fillRect/>
          </a:stretch>
        </p:blipFill>
        <p:spPr>
          <a:xfrm>
            <a:off x="0" y="0"/>
            <a:ext cx="4449824" cy="2578300"/>
          </a:xfrm>
          <a:prstGeom prst="rect">
            <a:avLst/>
          </a:prstGeom>
          <a:noFill/>
          <a:ln>
            <a:noFill/>
          </a:ln>
        </p:spPr>
      </p:pic>
      <p:pic>
        <p:nvPicPr>
          <p:cNvPr id="177" name="Google Shape;177;p35"/>
          <p:cNvPicPr preferRelativeResize="0"/>
          <p:nvPr/>
        </p:nvPicPr>
        <p:blipFill>
          <a:blip r:embed="rId4">
            <a:alphaModFix/>
          </a:blip>
          <a:stretch>
            <a:fillRect/>
          </a:stretch>
        </p:blipFill>
        <p:spPr>
          <a:xfrm>
            <a:off x="4449825" y="0"/>
            <a:ext cx="4694175" cy="2578300"/>
          </a:xfrm>
          <a:prstGeom prst="rect">
            <a:avLst/>
          </a:prstGeom>
          <a:noFill/>
          <a:ln>
            <a:noFill/>
          </a:ln>
        </p:spPr>
      </p:pic>
      <p:pic>
        <p:nvPicPr>
          <p:cNvPr id="178" name="Google Shape;178;p35"/>
          <p:cNvPicPr preferRelativeResize="0"/>
          <p:nvPr/>
        </p:nvPicPr>
        <p:blipFill>
          <a:blip r:embed="rId5">
            <a:alphaModFix/>
          </a:blip>
          <a:stretch>
            <a:fillRect/>
          </a:stretch>
        </p:blipFill>
        <p:spPr>
          <a:xfrm>
            <a:off x="4449825" y="2578300"/>
            <a:ext cx="4694175" cy="2578300"/>
          </a:xfrm>
          <a:prstGeom prst="rect">
            <a:avLst/>
          </a:prstGeom>
          <a:noFill/>
          <a:ln>
            <a:noFill/>
          </a:ln>
        </p:spPr>
      </p:pic>
      <p:pic>
        <p:nvPicPr>
          <p:cNvPr id="179" name="Google Shape;179;p35"/>
          <p:cNvPicPr preferRelativeResize="0"/>
          <p:nvPr/>
        </p:nvPicPr>
        <p:blipFill>
          <a:blip r:embed="rId6">
            <a:alphaModFix/>
          </a:blip>
          <a:stretch>
            <a:fillRect/>
          </a:stretch>
        </p:blipFill>
        <p:spPr>
          <a:xfrm>
            <a:off x="2050" y="2578300"/>
            <a:ext cx="4449825" cy="25652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7" name="Google Shape;177;p30"/>
          <p:cNvSpPr/>
          <p:nvPr/>
        </p:nvSpPr>
        <p:spPr>
          <a:xfrm rot="3058613">
            <a:off x="4846902" y="-556188"/>
            <a:ext cx="1921116" cy="841856"/>
          </a:xfrm>
          <a:prstGeom prst="roundRect">
            <a:avLst>
              <a:gd name="adj" fmla="val 16667"/>
            </a:avLst>
          </a:prstGeom>
          <a:solidFill>
            <a:srgbClr val="4BB083">
              <a:alpha val="498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sp>
        <p:nvSpPr>
          <p:cNvPr id="178" name="Google Shape;178;p30"/>
          <p:cNvSpPr/>
          <p:nvPr/>
        </p:nvSpPr>
        <p:spPr>
          <a:xfrm rot="-2127892">
            <a:off x="6429" y="4491737"/>
            <a:ext cx="1920878" cy="841936"/>
          </a:xfrm>
          <a:prstGeom prst="roundRect">
            <a:avLst>
              <a:gd name="adj" fmla="val 16667"/>
            </a:avLst>
          </a:prstGeom>
          <a:solidFill>
            <a:srgbClr val="00B0F0">
              <a:alpha val="498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sp>
        <p:nvSpPr>
          <p:cNvPr id="179" name="Google Shape;179;p30"/>
          <p:cNvSpPr/>
          <p:nvPr/>
        </p:nvSpPr>
        <p:spPr>
          <a:xfrm>
            <a:off x="5270250" y="4467150"/>
            <a:ext cx="1352700" cy="1352700"/>
          </a:xfrm>
          <a:prstGeom prst="ellipse">
            <a:avLst/>
          </a:prstGeom>
          <a:solidFill>
            <a:srgbClr val="B2A0C7">
              <a:alpha val="498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sp>
        <p:nvSpPr>
          <p:cNvPr id="180" name="Google Shape;180;p30"/>
          <p:cNvSpPr/>
          <p:nvPr/>
        </p:nvSpPr>
        <p:spPr>
          <a:xfrm rot="-3762395">
            <a:off x="8342448" y="2594727"/>
            <a:ext cx="1920848" cy="841948"/>
          </a:xfrm>
          <a:prstGeom prst="roundRect">
            <a:avLst>
              <a:gd name="adj" fmla="val 16667"/>
            </a:avLst>
          </a:prstGeom>
          <a:solidFill>
            <a:srgbClr val="5653A4">
              <a:alpha val="498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sp>
        <p:nvSpPr>
          <p:cNvPr id="181" name="Google Shape;181;p30"/>
          <p:cNvSpPr/>
          <p:nvPr/>
        </p:nvSpPr>
        <p:spPr>
          <a:xfrm>
            <a:off x="-735934" y="-811636"/>
            <a:ext cx="1352700" cy="1352700"/>
          </a:xfrm>
          <a:prstGeom prst="ellipse">
            <a:avLst/>
          </a:prstGeom>
          <a:solidFill>
            <a:srgbClr val="C4BD97">
              <a:alpha val="498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pic>
        <p:nvPicPr>
          <p:cNvPr id="182" name="Google Shape;182;p30"/>
          <p:cNvPicPr preferRelativeResize="0"/>
          <p:nvPr/>
        </p:nvPicPr>
        <p:blipFill rotWithShape="1">
          <a:blip r:embed="rId3">
            <a:alphaModFix/>
          </a:blip>
          <a:srcRect/>
          <a:stretch/>
        </p:blipFill>
        <p:spPr>
          <a:xfrm>
            <a:off x="8185354" y="419955"/>
            <a:ext cx="539630" cy="539630"/>
          </a:xfrm>
          <a:prstGeom prst="rect">
            <a:avLst/>
          </a:prstGeom>
          <a:noFill/>
          <a:ln>
            <a:noFill/>
          </a:ln>
        </p:spPr>
      </p:pic>
      <p:pic>
        <p:nvPicPr>
          <p:cNvPr id="2" name="Picture 2" descr="A picture containing text, stationary&#10;&#10;Description automatically generated">
            <a:extLst>
              <a:ext uri="{FF2B5EF4-FFF2-40B4-BE49-F238E27FC236}">
                <a16:creationId xmlns:a16="http://schemas.microsoft.com/office/drawing/2014/main" id="{CAADF160-F7E9-F551-A147-42107FB7087F}"/>
              </a:ext>
            </a:extLst>
          </p:cNvPr>
          <p:cNvPicPr>
            <a:picLocks noChangeAspect="1"/>
          </p:cNvPicPr>
          <p:nvPr/>
        </p:nvPicPr>
        <p:blipFill>
          <a:blip r:embed="rId4"/>
          <a:stretch>
            <a:fillRect/>
          </a:stretch>
        </p:blipFill>
        <p:spPr>
          <a:xfrm>
            <a:off x="724798" y="204877"/>
            <a:ext cx="1418686" cy="1541972"/>
          </a:xfrm>
          <a:prstGeom prst="rect">
            <a:avLst/>
          </a:prstGeom>
        </p:spPr>
      </p:pic>
      <p:sp>
        <p:nvSpPr>
          <p:cNvPr id="3" name="TextBox 2">
            <a:extLst>
              <a:ext uri="{FF2B5EF4-FFF2-40B4-BE49-F238E27FC236}">
                <a16:creationId xmlns:a16="http://schemas.microsoft.com/office/drawing/2014/main" id="{9C6F482D-0CF4-A64F-20A4-9FFFAD1FEE2B}"/>
              </a:ext>
            </a:extLst>
          </p:cNvPr>
          <p:cNvSpPr txBox="1"/>
          <p:nvPr/>
        </p:nvSpPr>
        <p:spPr>
          <a:xfrm>
            <a:off x="1031488" y="1881768"/>
            <a:ext cx="110118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dirty="0">
                <a:latin typeface="futura round"/>
              </a:rPr>
              <a:t>card</a:t>
            </a:r>
            <a:endParaRPr lang="en-US" dirty="0">
              <a:latin typeface="futura round"/>
            </a:endParaRPr>
          </a:p>
        </p:txBody>
      </p:sp>
      <p:pic>
        <p:nvPicPr>
          <p:cNvPr id="5" name="Picture 5" descr="A picture containing food, wooden, fruit, vegetable&#10;&#10;Description automatically generated">
            <a:extLst>
              <a:ext uri="{FF2B5EF4-FFF2-40B4-BE49-F238E27FC236}">
                <a16:creationId xmlns:a16="http://schemas.microsoft.com/office/drawing/2014/main" id="{81D57075-3B83-A734-84BC-E3E8AB6A4FF6}"/>
              </a:ext>
            </a:extLst>
          </p:cNvPr>
          <p:cNvPicPr>
            <a:picLocks noChangeAspect="1"/>
          </p:cNvPicPr>
          <p:nvPr/>
        </p:nvPicPr>
        <p:blipFill>
          <a:blip r:embed="rId5"/>
          <a:stretch>
            <a:fillRect/>
          </a:stretch>
        </p:blipFill>
        <p:spPr>
          <a:xfrm>
            <a:off x="2618117" y="208112"/>
            <a:ext cx="1697248" cy="1697248"/>
          </a:xfrm>
          <a:prstGeom prst="rect">
            <a:avLst/>
          </a:prstGeom>
        </p:spPr>
      </p:pic>
      <p:pic>
        <p:nvPicPr>
          <p:cNvPr id="6" name="Picture 6" descr="A picture containing glass, container&#10;&#10;Description automatically generated">
            <a:extLst>
              <a:ext uri="{FF2B5EF4-FFF2-40B4-BE49-F238E27FC236}">
                <a16:creationId xmlns:a16="http://schemas.microsoft.com/office/drawing/2014/main" id="{BD00817D-668E-C446-037B-8F7279782398}"/>
              </a:ext>
            </a:extLst>
          </p:cNvPr>
          <p:cNvPicPr>
            <a:picLocks noChangeAspect="1"/>
          </p:cNvPicPr>
          <p:nvPr/>
        </p:nvPicPr>
        <p:blipFill>
          <a:blip r:embed="rId6"/>
          <a:stretch>
            <a:fillRect/>
          </a:stretch>
        </p:blipFill>
        <p:spPr>
          <a:xfrm>
            <a:off x="4569843" y="262027"/>
            <a:ext cx="1708031" cy="1697248"/>
          </a:xfrm>
          <a:prstGeom prst="rect">
            <a:avLst/>
          </a:prstGeom>
        </p:spPr>
      </p:pic>
      <p:pic>
        <p:nvPicPr>
          <p:cNvPr id="7" name="Picture 7" descr="A picture containing indoor, kitchenware, pot&#10;&#10;Description automatically generated">
            <a:extLst>
              <a:ext uri="{FF2B5EF4-FFF2-40B4-BE49-F238E27FC236}">
                <a16:creationId xmlns:a16="http://schemas.microsoft.com/office/drawing/2014/main" id="{BBB8CBC1-DEA2-4FD5-EBE9-F66625D63F60}"/>
              </a:ext>
            </a:extLst>
          </p:cNvPr>
          <p:cNvPicPr>
            <a:picLocks noChangeAspect="1"/>
          </p:cNvPicPr>
          <p:nvPr/>
        </p:nvPicPr>
        <p:blipFill>
          <a:blip r:embed="rId7"/>
          <a:stretch>
            <a:fillRect/>
          </a:stretch>
        </p:blipFill>
        <p:spPr>
          <a:xfrm>
            <a:off x="6476551" y="217009"/>
            <a:ext cx="2143125" cy="2143125"/>
          </a:xfrm>
          <a:prstGeom prst="rect">
            <a:avLst/>
          </a:prstGeom>
        </p:spPr>
      </p:pic>
      <p:pic>
        <p:nvPicPr>
          <p:cNvPr id="9" name="Picture 9" descr="Chart, funnel chart&#10;&#10;Description automatically generated">
            <a:extLst>
              <a:ext uri="{FF2B5EF4-FFF2-40B4-BE49-F238E27FC236}">
                <a16:creationId xmlns:a16="http://schemas.microsoft.com/office/drawing/2014/main" id="{7C5901A2-D8F1-5663-1C10-4960CDA620D2}"/>
              </a:ext>
            </a:extLst>
          </p:cNvPr>
          <p:cNvPicPr>
            <a:picLocks noChangeAspect="1"/>
          </p:cNvPicPr>
          <p:nvPr/>
        </p:nvPicPr>
        <p:blipFill>
          <a:blip r:embed="rId8"/>
          <a:stretch>
            <a:fillRect/>
          </a:stretch>
        </p:blipFill>
        <p:spPr>
          <a:xfrm>
            <a:off x="547777" y="2567850"/>
            <a:ext cx="1934474" cy="1118451"/>
          </a:xfrm>
          <a:prstGeom prst="rect">
            <a:avLst/>
          </a:prstGeom>
        </p:spPr>
      </p:pic>
      <p:pic>
        <p:nvPicPr>
          <p:cNvPr id="10" name="Picture 10">
            <a:extLst>
              <a:ext uri="{FF2B5EF4-FFF2-40B4-BE49-F238E27FC236}">
                <a16:creationId xmlns:a16="http://schemas.microsoft.com/office/drawing/2014/main" id="{C1AD2993-4270-0F9F-F138-9B2FEA3FBBE8}"/>
              </a:ext>
            </a:extLst>
          </p:cNvPr>
          <p:cNvPicPr>
            <a:picLocks noChangeAspect="1"/>
          </p:cNvPicPr>
          <p:nvPr/>
        </p:nvPicPr>
        <p:blipFill>
          <a:blip r:embed="rId9"/>
          <a:stretch>
            <a:fillRect/>
          </a:stretch>
        </p:blipFill>
        <p:spPr>
          <a:xfrm>
            <a:off x="2616679" y="2631955"/>
            <a:ext cx="1214887" cy="1518609"/>
          </a:xfrm>
          <a:prstGeom prst="rect">
            <a:avLst/>
          </a:prstGeom>
        </p:spPr>
      </p:pic>
      <p:pic>
        <p:nvPicPr>
          <p:cNvPr id="11" name="Picture 11" descr="A picture containing food, sweet, orange, honey&#10;&#10;Description automatically generated">
            <a:extLst>
              <a:ext uri="{FF2B5EF4-FFF2-40B4-BE49-F238E27FC236}">
                <a16:creationId xmlns:a16="http://schemas.microsoft.com/office/drawing/2014/main" id="{F0C1B213-EF4F-9436-8667-F9D6F8945258}"/>
              </a:ext>
            </a:extLst>
          </p:cNvPr>
          <p:cNvPicPr>
            <a:picLocks noChangeAspect="1"/>
          </p:cNvPicPr>
          <p:nvPr/>
        </p:nvPicPr>
        <p:blipFill>
          <a:blip r:embed="rId10"/>
          <a:stretch>
            <a:fillRect/>
          </a:stretch>
        </p:blipFill>
        <p:spPr>
          <a:xfrm>
            <a:off x="4472796" y="2300018"/>
            <a:ext cx="1513936" cy="1513936"/>
          </a:xfrm>
          <a:prstGeom prst="rect">
            <a:avLst/>
          </a:prstGeom>
        </p:spPr>
      </p:pic>
      <p:pic>
        <p:nvPicPr>
          <p:cNvPr id="12" name="Picture 12">
            <a:extLst>
              <a:ext uri="{FF2B5EF4-FFF2-40B4-BE49-F238E27FC236}">
                <a16:creationId xmlns:a16="http://schemas.microsoft.com/office/drawing/2014/main" id="{1998F0CE-7A2F-6049-9698-A25E8E663F78}"/>
              </a:ext>
            </a:extLst>
          </p:cNvPr>
          <p:cNvPicPr>
            <a:picLocks noChangeAspect="1"/>
          </p:cNvPicPr>
          <p:nvPr/>
        </p:nvPicPr>
        <p:blipFill>
          <a:blip r:embed="rId11"/>
          <a:stretch>
            <a:fillRect/>
          </a:stretch>
        </p:blipFill>
        <p:spPr>
          <a:xfrm>
            <a:off x="5808003" y="2265782"/>
            <a:ext cx="1744154" cy="1744154"/>
          </a:xfrm>
          <a:prstGeom prst="rect">
            <a:avLst/>
          </a:prstGeom>
        </p:spPr>
      </p:pic>
      <p:pic>
        <p:nvPicPr>
          <p:cNvPr id="13" name="Picture 13" descr="A lemon cut in half&#10;&#10;Description automatically generated">
            <a:extLst>
              <a:ext uri="{FF2B5EF4-FFF2-40B4-BE49-F238E27FC236}">
                <a16:creationId xmlns:a16="http://schemas.microsoft.com/office/drawing/2014/main" id="{E07CA18D-2976-80A0-BD7D-0CBFF1FA0C4F}"/>
              </a:ext>
            </a:extLst>
          </p:cNvPr>
          <p:cNvPicPr>
            <a:picLocks noChangeAspect="1"/>
          </p:cNvPicPr>
          <p:nvPr/>
        </p:nvPicPr>
        <p:blipFill>
          <a:blip r:embed="rId12"/>
          <a:stretch>
            <a:fillRect/>
          </a:stretch>
        </p:blipFill>
        <p:spPr>
          <a:xfrm>
            <a:off x="7101337" y="2526730"/>
            <a:ext cx="1745412" cy="1049727"/>
          </a:xfrm>
          <a:prstGeom prst="rect">
            <a:avLst/>
          </a:prstGeom>
        </p:spPr>
      </p:pic>
      <p:pic>
        <p:nvPicPr>
          <p:cNvPr id="14" name="Picture 14" descr="A picture containing text&#10;&#10;Description automatically generated">
            <a:extLst>
              <a:ext uri="{FF2B5EF4-FFF2-40B4-BE49-F238E27FC236}">
                <a16:creationId xmlns:a16="http://schemas.microsoft.com/office/drawing/2014/main" id="{CD535759-BB48-0ACC-088B-BD826AD15D8B}"/>
              </a:ext>
            </a:extLst>
          </p:cNvPr>
          <p:cNvPicPr>
            <a:picLocks noChangeAspect="1"/>
          </p:cNvPicPr>
          <p:nvPr/>
        </p:nvPicPr>
        <p:blipFill>
          <a:blip r:embed="rId13"/>
          <a:stretch>
            <a:fillRect/>
          </a:stretch>
        </p:blipFill>
        <p:spPr>
          <a:xfrm>
            <a:off x="7192183" y="3778730"/>
            <a:ext cx="992218" cy="1284617"/>
          </a:xfrm>
          <a:prstGeom prst="rect">
            <a:avLst/>
          </a:prstGeom>
        </p:spPr>
      </p:pic>
      <p:sp>
        <p:nvSpPr>
          <p:cNvPr id="16" name="TextBox 15">
            <a:extLst>
              <a:ext uri="{FF2B5EF4-FFF2-40B4-BE49-F238E27FC236}">
                <a16:creationId xmlns:a16="http://schemas.microsoft.com/office/drawing/2014/main" id="{D9AE054F-99EE-BF2D-68E7-BAD3A76B9F76}"/>
              </a:ext>
            </a:extLst>
          </p:cNvPr>
          <p:cNvSpPr txBox="1"/>
          <p:nvPr/>
        </p:nvSpPr>
        <p:spPr>
          <a:xfrm>
            <a:off x="2724422" y="1914117"/>
            <a:ext cx="1101182"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latin typeface="futura round"/>
              </a:rPr>
              <a:t>Food scraps</a:t>
            </a:r>
            <a:endParaRPr lang="en-US" dirty="0"/>
          </a:p>
        </p:txBody>
      </p:sp>
      <p:sp>
        <p:nvSpPr>
          <p:cNvPr id="17" name="TextBox 16">
            <a:extLst>
              <a:ext uri="{FF2B5EF4-FFF2-40B4-BE49-F238E27FC236}">
                <a16:creationId xmlns:a16="http://schemas.microsoft.com/office/drawing/2014/main" id="{E6643C28-7979-193A-0FB9-886203905E03}"/>
              </a:ext>
            </a:extLst>
          </p:cNvPr>
          <p:cNvSpPr txBox="1"/>
          <p:nvPr/>
        </p:nvSpPr>
        <p:spPr>
          <a:xfrm>
            <a:off x="4676148" y="1968032"/>
            <a:ext cx="110118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dirty="0">
                <a:latin typeface="futura round"/>
              </a:rPr>
              <a:t>water</a:t>
            </a:r>
            <a:endParaRPr lang="en-US" dirty="0"/>
          </a:p>
        </p:txBody>
      </p:sp>
      <p:sp>
        <p:nvSpPr>
          <p:cNvPr id="18" name="TextBox 17">
            <a:extLst>
              <a:ext uri="{FF2B5EF4-FFF2-40B4-BE49-F238E27FC236}">
                <a16:creationId xmlns:a16="http://schemas.microsoft.com/office/drawing/2014/main" id="{98B9F88F-317A-BEEB-DE1F-5154375D775B}"/>
              </a:ext>
            </a:extLst>
          </p:cNvPr>
          <p:cNvSpPr txBox="1"/>
          <p:nvPr/>
        </p:nvSpPr>
        <p:spPr>
          <a:xfrm>
            <a:off x="8062016" y="1601408"/>
            <a:ext cx="1101182" cy="116955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latin typeface="futura round"/>
              </a:rPr>
              <a:t>Kettle (ask your adult to help with this part)</a:t>
            </a:r>
          </a:p>
        </p:txBody>
      </p:sp>
      <p:sp>
        <p:nvSpPr>
          <p:cNvPr id="19" name="TextBox 18">
            <a:extLst>
              <a:ext uri="{FF2B5EF4-FFF2-40B4-BE49-F238E27FC236}">
                <a16:creationId xmlns:a16="http://schemas.microsoft.com/office/drawing/2014/main" id="{47FB5D13-C76E-43EA-5A6F-B7B5522CECE0}"/>
              </a:ext>
            </a:extLst>
          </p:cNvPr>
          <p:cNvSpPr txBox="1"/>
          <p:nvPr/>
        </p:nvSpPr>
        <p:spPr>
          <a:xfrm>
            <a:off x="610949" y="3671749"/>
            <a:ext cx="110118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dirty="0">
                <a:latin typeface="futura round"/>
              </a:rPr>
              <a:t>bowls</a:t>
            </a:r>
          </a:p>
        </p:txBody>
      </p:sp>
      <p:sp>
        <p:nvSpPr>
          <p:cNvPr id="20" name="TextBox 19">
            <a:extLst>
              <a:ext uri="{FF2B5EF4-FFF2-40B4-BE49-F238E27FC236}">
                <a16:creationId xmlns:a16="http://schemas.microsoft.com/office/drawing/2014/main" id="{EBEA1957-BBA8-5986-A8CB-7DFBABEC3259}"/>
              </a:ext>
            </a:extLst>
          </p:cNvPr>
          <p:cNvSpPr txBox="1"/>
          <p:nvPr/>
        </p:nvSpPr>
        <p:spPr>
          <a:xfrm>
            <a:off x="2670507" y="4156985"/>
            <a:ext cx="110118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dirty="0">
                <a:latin typeface="futura round"/>
              </a:rPr>
              <a:t>spices</a:t>
            </a:r>
            <a:endParaRPr lang="en-US" dirty="0"/>
          </a:p>
        </p:txBody>
      </p:sp>
      <p:sp>
        <p:nvSpPr>
          <p:cNvPr id="21" name="TextBox 20">
            <a:extLst>
              <a:ext uri="{FF2B5EF4-FFF2-40B4-BE49-F238E27FC236}">
                <a16:creationId xmlns:a16="http://schemas.microsoft.com/office/drawing/2014/main" id="{357A5714-FC4F-CD37-D6B8-5E30E9638590}"/>
              </a:ext>
            </a:extLst>
          </p:cNvPr>
          <p:cNvSpPr txBox="1"/>
          <p:nvPr/>
        </p:nvSpPr>
        <p:spPr>
          <a:xfrm>
            <a:off x="4794761" y="3855060"/>
            <a:ext cx="110118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dirty="0">
                <a:latin typeface="futura round"/>
              </a:rPr>
              <a:t>honey</a:t>
            </a:r>
            <a:endParaRPr lang="en-US" dirty="0"/>
          </a:p>
        </p:txBody>
      </p:sp>
      <p:sp>
        <p:nvSpPr>
          <p:cNvPr id="22" name="TextBox 21">
            <a:extLst>
              <a:ext uri="{FF2B5EF4-FFF2-40B4-BE49-F238E27FC236}">
                <a16:creationId xmlns:a16="http://schemas.microsoft.com/office/drawing/2014/main" id="{5BC89121-E554-5EDF-50CE-87087AE5BFDF}"/>
              </a:ext>
            </a:extLst>
          </p:cNvPr>
          <p:cNvSpPr txBox="1"/>
          <p:nvPr/>
        </p:nvSpPr>
        <p:spPr>
          <a:xfrm>
            <a:off x="6067157" y="3908975"/>
            <a:ext cx="110118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dirty="0">
                <a:latin typeface="futura round"/>
              </a:rPr>
              <a:t>vinegar</a:t>
            </a:r>
            <a:endParaRPr lang="en-US" dirty="0"/>
          </a:p>
        </p:txBody>
      </p:sp>
      <p:sp>
        <p:nvSpPr>
          <p:cNvPr id="23" name="TextBox 22">
            <a:extLst>
              <a:ext uri="{FF2B5EF4-FFF2-40B4-BE49-F238E27FC236}">
                <a16:creationId xmlns:a16="http://schemas.microsoft.com/office/drawing/2014/main" id="{B492FA91-539F-3E0F-57D7-E6D371BF7FEB}"/>
              </a:ext>
            </a:extLst>
          </p:cNvPr>
          <p:cNvSpPr txBox="1"/>
          <p:nvPr/>
        </p:nvSpPr>
        <p:spPr>
          <a:xfrm>
            <a:off x="7512081" y="3434522"/>
            <a:ext cx="1101182"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latin typeface="futura round"/>
              </a:rPr>
              <a:t>Lemon juice</a:t>
            </a:r>
            <a:endParaRPr lang="en-US" dirty="0"/>
          </a:p>
        </p:txBody>
      </p:sp>
      <p:sp>
        <p:nvSpPr>
          <p:cNvPr id="24" name="TextBox 23">
            <a:extLst>
              <a:ext uri="{FF2B5EF4-FFF2-40B4-BE49-F238E27FC236}">
                <a16:creationId xmlns:a16="http://schemas.microsoft.com/office/drawing/2014/main" id="{820FD2B3-3894-064A-D8A2-37BEE9D3751F}"/>
              </a:ext>
            </a:extLst>
          </p:cNvPr>
          <p:cNvSpPr txBox="1"/>
          <p:nvPr/>
        </p:nvSpPr>
        <p:spPr>
          <a:xfrm>
            <a:off x="8202195" y="4469692"/>
            <a:ext cx="1101182"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latin typeface="futura round"/>
              </a:rPr>
              <a:t>Bicarbonate of soda</a:t>
            </a:r>
          </a:p>
        </p:txBody>
      </p:sp>
      <p:pic>
        <p:nvPicPr>
          <p:cNvPr id="25" name="Picture 25">
            <a:extLst>
              <a:ext uri="{FF2B5EF4-FFF2-40B4-BE49-F238E27FC236}">
                <a16:creationId xmlns:a16="http://schemas.microsoft.com/office/drawing/2014/main" id="{0E804E5A-2BDA-A91D-9E12-BF9EA0A94F4F}"/>
              </a:ext>
            </a:extLst>
          </p:cNvPr>
          <p:cNvPicPr>
            <a:picLocks noChangeAspect="1"/>
          </p:cNvPicPr>
          <p:nvPr/>
        </p:nvPicPr>
        <p:blipFill>
          <a:blip r:embed="rId14"/>
          <a:stretch>
            <a:fillRect/>
          </a:stretch>
        </p:blipFill>
        <p:spPr>
          <a:xfrm>
            <a:off x="3037397" y="3902554"/>
            <a:ext cx="1581150" cy="1047750"/>
          </a:xfrm>
          <a:prstGeom prst="rect">
            <a:avLst/>
          </a:prstGeom>
        </p:spPr>
      </p:pic>
      <p:sp>
        <p:nvSpPr>
          <p:cNvPr id="26" name="TextBox 25">
            <a:extLst>
              <a:ext uri="{FF2B5EF4-FFF2-40B4-BE49-F238E27FC236}">
                <a16:creationId xmlns:a16="http://schemas.microsoft.com/office/drawing/2014/main" id="{C7C69561-1C2C-0009-52A2-6A5AA3A47CCE}"/>
              </a:ext>
            </a:extLst>
          </p:cNvPr>
          <p:cNvSpPr txBox="1"/>
          <p:nvPr/>
        </p:nvSpPr>
        <p:spPr>
          <a:xfrm>
            <a:off x="4244827" y="4577522"/>
            <a:ext cx="1101182"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latin typeface="futura round"/>
              </a:rPr>
              <a:t>Paint brush</a:t>
            </a:r>
            <a:endParaRPr lang="en-US" dirty="0"/>
          </a:p>
        </p:txBody>
      </p:sp>
      <p:pic>
        <p:nvPicPr>
          <p:cNvPr id="28" name="Picture 7">
            <a:extLst>
              <a:ext uri="{FF2B5EF4-FFF2-40B4-BE49-F238E27FC236}">
                <a16:creationId xmlns:a16="http://schemas.microsoft.com/office/drawing/2014/main" id="{F50531CC-EF1C-D70F-5E3E-6743F0607EF7}"/>
              </a:ext>
            </a:extLst>
          </p:cNvPr>
          <p:cNvPicPr>
            <a:picLocks noChangeAspect="1"/>
          </p:cNvPicPr>
          <p:nvPr/>
        </p:nvPicPr>
        <p:blipFill>
          <a:blip r:embed="rId15"/>
          <a:stretch>
            <a:fillRect/>
          </a:stretch>
        </p:blipFill>
        <p:spPr>
          <a:xfrm>
            <a:off x="793899" y="3958716"/>
            <a:ext cx="1226569" cy="1248135"/>
          </a:xfrm>
          <a:prstGeom prst="rect">
            <a:avLst/>
          </a:prstGeom>
        </p:spPr>
      </p:pic>
      <p:sp>
        <p:nvSpPr>
          <p:cNvPr id="30" name="TextBox 29">
            <a:extLst>
              <a:ext uri="{FF2B5EF4-FFF2-40B4-BE49-F238E27FC236}">
                <a16:creationId xmlns:a16="http://schemas.microsoft.com/office/drawing/2014/main" id="{91E8F214-8F0B-7D5D-4681-800A7FA2D744}"/>
              </a:ext>
            </a:extLst>
          </p:cNvPr>
          <p:cNvSpPr txBox="1"/>
          <p:nvPr/>
        </p:nvSpPr>
        <p:spPr>
          <a:xfrm>
            <a:off x="1958828" y="4221683"/>
            <a:ext cx="110118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dirty="0">
                <a:latin typeface="futura round"/>
              </a:rPr>
              <a:t>pipette</a:t>
            </a:r>
            <a:endParaRPr lang="en-US" dirty="0"/>
          </a:p>
        </p:txBody>
      </p:sp>
    </p:spTree>
    <p:extLst>
      <p:ext uri="{BB962C8B-B14F-4D97-AF65-F5344CB8AC3E}">
        <p14:creationId xmlns:p14="http://schemas.microsoft.com/office/powerpoint/2010/main" val="41424000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Google Shape;185;p36"/>
          <p:cNvSpPr/>
          <p:nvPr/>
        </p:nvSpPr>
        <p:spPr>
          <a:xfrm>
            <a:off x="2318215" y="199636"/>
            <a:ext cx="1111200" cy="1118100"/>
          </a:xfrm>
          <a:prstGeom prst="ellipse">
            <a:avLst/>
          </a:prstGeom>
          <a:solidFill>
            <a:srgbClr val="FBBDD0">
              <a:alpha val="498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sp>
        <p:nvSpPr>
          <p:cNvPr id="186" name="Google Shape;186;p36"/>
          <p:cNvSpPr/>
          <p:nvPr/>
        </p:nvSpPr>
        <p:spPr>
          <a:xfrm rot="3058613">
            <a:off x="4846902" y="-556188"/>
            <a:ext cx="1921116" cy="841856"/>
          </a:xfrm>
          <a:prstGeom prst="roundRect">
            <a:avLst>
              <a:gd name="adj" fmla="val 16667"/>
            </a:avLst>
          </a:prstGeom>
          <a:solidFill>
            <a:srgbClr val="4BB083">
              <a:alpha val="498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sp>
        <p:nvSpPr>
          <p:cNvPr id="187" name="Google Shape;187;p36"/>
          <p:cNvSpPr/>
          <p:nvPr/>
        </p:nvSpPr>
        <p:spPr>
          <a:xfrm rot="-2127892">
            <a:off x="6429" y="4491737"/>
            <a:ext cx="1920878" cy="841936"/>
          </a:xfrm>
          <a:prstGeom prst="roundRect">
            <a:avLst>
              <a:gd name="adj" fmla="val 16667"/>
            </a:avLst>
          </a:prstGeom>
          <a:solidFill>
            <a:srgbClr val="00B0F0">
              <a:alpha val="498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sp>
        <p:nvSpPr>
          <p:cNvPr id="188" name="Google Shape;188;p36"/>
          <p:cNvSpPr/>
          <p:nvPr/>
        </p:nvSpPr>
        <p:spPr>
          <a:xfrm>
            <a:off x="5270250" y="4467150"/>
            <a:ext cx="1352700" cy="1352700"/>
          </a:xfrm>
          <a:prstGeom prst="ellipse">
            <a:avLst/>
          </a:prstGeom>
          <a:solidFill>
            <a:srgbClr val="B2A0C7">
              <a:alpha val="498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sp>
        <p:nvSpPr>
          <p:cNvPr id="189" name="Google Shape;189;p36"/>
          <p:cNvSpPr/>
          <p:nvPr/>
        </p:nvSpPr>
        <p:spPr>
          <a:xfrm rot="-3762395">
            <a:off x="8342448" y="2594727"/>
            <a:ext cx="1920848" cy="841948"/>
          </a:xfrm>
          <a:prstGeom prst="roundRect">
            <a:avLst>
              <a:gd name="adj" fmla="val 16667"/>
            </a:avLst>
          </a:prstGeom>
          <a:solidFill>
            <a:srgbClr val="5653A4">
              <a:alpha val="498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sp>
        <p:nvSpPr>
          <p:cNvPr id="190" name="Google Shape;190;p36"/>
          <p:cNvSpPr/>
          <p:nvPr/>
        </p:nvSpPr>
        <p:spPr>
          <a:xfrm>
            <a:off x="-735934" y="-811636"/>
            <a:ext cx="1352700" cy="1352700"/>
          </a:xfrm>
          <a:prstGeom prst="ellipse">
            <a:avLst/>
          </a:prstGeom>
          <a:solidFill>
            <a:srgbClr val="C4BD97">
              <a:alpha val="498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pic>
        <p:nvPicPr>
          <p:cNvPr id="191" name="Google Shape;191;p36"/>
          <p:cNvPicPr preferRelativeResize="0"/>
          <p:nvPr/>
        </p:nvPicPr>
        <p:blipFill rotWithShape="1">
          <a:blip r:embed="rId3">
            <a:alphaModFix/>
          </a:blip>
          <a:srcRect/>
          <a:stretch/>
        </p:blipFill>
        <p:spPr>
          <a:xfrm>
            <a:off x="8185354" y="419955"/>
            <a:ext cx="539630" cy="539630"/>
          </a:xfrm>
          <a:prstGeom prst="rect">
            <a:avLst/>
          </a:prstGeom>
          <a:noFill/>
          <a:ln>
            <a:noFill/>
          </a:ln>
        </p:spPr>
      </p:pic>
      <p:pic>
        <p:nvPicPr>
          <p:cNvPr id="192" name="Google Shape;192;p36"/>
          <p:cNvPicPr preferRelativeResize="0"/>
          <p:nvPr/>
        </p:nvPicPr>
        <p:blipFill rotWithShape="1">
          <a:blip r:embed="rId4">
            <a:alphaModFix/>
          </a:blip>
          <a:srcRect t="1468"/>
          <a:stretch/>
        </p:blipFill>
        <p:spPr>
          <a:xfrm>
            <a:off x="1457377" y="261428"/>
            <a:ext cx="5294066" cy="3345403"/>
          </a:xfrm>
          <a:prstGeom prst="rect">
            <a:avLst/>
          </a:prstGeom>
          <a:noFill/>
          <a:ln>
            <a:noFill/>
          </a:ln>
        </p:spPr>
      </p:pic>
      <p:sp>
        <p:nvSpPr>
          <p:cNvPr id="193" name="Google Shape;193;p36"/>
          <p:cNvSpPr txBox="1"/>
          <p:nvPr/>
        </p:nvSpPr>
        <p:spPr>
          <a:xfrm>
            <a:off x="1740705" y="3663278"/>
            <a:ext cx="5305669" cy="692467"/>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300" b="1" dirty="0">
                <a:latin typeface="futura round"/>
                <a:ea typeface="Calibri"/>
                <a:cs typeface="Calibri"/>
                <a:sym typeface="Calibri"/>
              </a:rPr>
              <a:t>LET’S START MAKING!</a:t>
            </a:r>
            <a:endParaRPr lang="en-US" sz="3300" b="1" dirty="0">
              <a:latin typeface="futura round"/>
              <a:ea typeface="Calibri"/>
              <a:cs typeface="Calibri"/>
            </a:endParaRPr>
          </a:p>
        </p:txBody>
      </p:sp>
    </p:spTree>
    <p:extLst>
      <p:ext uri="{BB962C8B-B14F-4D97-AF65-F5344CB8AC3E}">
        <p14:creationId xmlns:p14="http://schemas.microsoft.com/office/powerpoint/2010/main" val="21125274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8" name="Google Shape;198;p37"/>
          <p:cNvSpPr txBox="1"/>
          <p:nvPr/>
        </p:nvSpPr>
        <p:spPr>
          <a:xfrm>
            <a:off x="669036" y="527362"/>
            <a:ext cx="6466800" cy="353939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 sz="3200" dirty="0">
                <a:solidFill>
                  <a:schemeClr val="lt1"/>
                </a:solidFill>
                <a:latin typeface="futura round"/>
                <a:ea typeface="Poppins"/>
                <a:cs typeface="Poppins"/>
                <a:sym typeface="Poppins"/>
              </a:rPr>
              <a:t>NOW TRY IT!</a:t>
            </a:r>
            <a:endParaRPr lang="en-US" dirty="0">
              <a:solidFill>
                <a:schemeClr val="lt1"/>
              </a:solidFill>
              <a:latin typeface="futura round"/>
            </a:endParaRPr>
          </a:p>
          <a:p>
            <a:pPr marL="0" marR="0" lvl="0" indent="0" algn="l" rtl="0">
              <a:spcBef>
                <a:spcPts val="0"/>
              </a:spcBef>
              <a:spcAft>
                <a:spcPts val="0"/>
              </a:spcAft>
              <a:buNone/>
            </a:pPr>
            <a:endParaRPr sz="3200" dirty="0">
              <a:solidFill>
                <a:schemeClr val="lt1"/>
              </a:solidFill>
              <a:latin typeface="futura round"/>
              <a:ea typeface="Poppins"/>
              <a:cs typeface="Poppins"/>
            </a:endParaRPr>
          </a:p>
          <a:p>
            <a:pPr marL="0" marR="0" lvl="0" indent="0" algn="l" rtl="0">
              <a:spcBef>
                <a:spcPts val="0"/>
              </a:spcBef>
              <a:spcAft>
                <a:spcPts val="0"/>
              </a:spcAft>
              <a:buNone/>
            </a:pPr>
            <a:r>
              <a:rPr lang="en" sz="3200" dirty="0">
                <a:solidFill>
                  <a:schemeClr val="lt1"/>
                </a:solidFill>
                <a:latin typeface="futura round"/>
                <a:ea typeface="Poppins"/>
                <a:cs typeface="Poppins"/>
                <a:sym typeface="Poppins"/>
              </a:rPr>
              <a:t>SEE WHAT HAPPENS WHEN YOU EXPERIMENT WITH ACIDS SUCH AS LEMON JUICE OR VINEGAR AND ALKALIS SUCH AS BICARBONATE OF SODA...</a:t>
            </a:r>
            <a:endParaRPr sz="3200">
              <a:solidFill>
                <a:schemeClr val="lt1"/>
              </a:solidFill>
              <a:latin typeface="futura round"/>
            </a:endParaRPr>
          </a:p>
        </p:txBody>
      </p:sp>
      <p:pic>
        <p:nvPicPr>
          <p:cNvPr id="199" name="Google Shape;199;p37"/>
          <p:cNvPicPr preferRelativeResize="0"/>
          <p:nvPr/>
        </p:nvPicPr>
        <p:blipFill rotWithShape="1">
          <a:blip r:embed="rId3">
            <a:alphaModFix/>
          </a:blip>
          <a:srcRect/>
          <a:stretch/>
        </p:blipFill>
        <p:spPr>
          <a:xfrm>
            <a:off x="6379178" y="2958267"/>
            <a:ext cx="3195320" cy="2461117"/>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p32"/>
          <p:cNvSpPr txBox="1"/>
          <p:nvPr/>
        </p:nvSpPr>
        <p:spPr>
          <a:xfrm>
            <a:off x="839157" y="1450202"/>
            <a:ext cx="6466831" cy="15080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6000" dirty="0">
                <a:solidFill>
                  <a:schemeClr val="lt1"/>
                </a:solidFill>
                <a:latin typeface="futura round"/>
                <a:ea typeface="Poppins"/>
                <a:cs typeface="Futura Medium"/>
                <a:sym typeface="Poppins"/>
              </a:rPr>
              <a:t>Show &amp; Tell</a:t>
            </a:r>
            <a:endParaRPr lang="en-US" sz="3200">
              <a:solidFill>
                <a:schemeClr val="lt1"/>
              </a:solidFill>
              <a:latin typeface="futura round"/>
              <a:cs typeface="Futura Medium"/>
            </a:endParaRPr>
          </a:p>
          <a:p>
            <a:pPr marL="0" marR="0" lvl="0" indent="0" algn="l" rtl="0">
              <a:spcBef>
                <a:spcPts val="0"/>
              </a:spcBef>
              <a:spcAft>
                <a:spcPts val="0"/>
              </a:spcAft>
              <a:buNone/>
            </a:pPr>
            <a:endParaRPr sz="3200" dirty="0">
              <a:solidFill>
                <a:schemeClr val="lt1"/>
              </a:solidFill>
              <a:latin typeface="Poppins"/>
              <a:ea typeface="Poppins"/>
              <a:cs typeface="Poppins"/>
              <a:sym typeface="Poppins"/>
            </a:endParaRPr>
          </a:p>
        </p:txBody>
      </p:sp>
      <p:pic>
        <p:nvPicPr>
          <p:cNvPr id="202" name="Google Shape;202;p32"/>
          <p:cNvPicPr preferRelativeResize="0"/>
          <p:nvPr/>
        </p:nvPicPr>
        <p:blipFill rotWithShape="1">
          <a:blip r:embed="rId3">
            <a:alphaModFix/>
          </a:blip>
          <a:srcRect/>
          <a:stretch/>
        </p:blipFill>
        <p:spPr>
          <a:xfrm>
            <a:off x="6379178" y="2958267"/>
            <a:ext cx="3195320" cy="2461117"/>
          </a:xfrm>
          <a:prstGeom prst="rect">
            <a:avLst/>
          </a:prstGeom>
          <a:noFill/>
          <a:ln>
            <a:noFill/>
          </a:ln>
        </p:spPr>
      </p:pic>
    </p:spTree>
    <p:extLst>
      <p:ext uri="{BB962C8B-B14F-4D97-AF65-F5344CB8AC3E}">
        <p14:creationId xmlns:p14="http://schemas.microsoft.com/office/powerpoint/2010/main" val="4529628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4" name="Google Shape;204;p38"/>
          <p:cNvSpPr txBox="1"/>
          <p:nvPr/>
        </p:nvSpPr>
        <p:spPr>
          <a:xfrm>
            <a:off x="581695" y="2844499"/>
            <a:ext cx="7692656" cy="193895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 sz="2600" dirty="0">
                <a:solidFill>
                  <a:srgbClr val="FFFFFF"/>
                </a:solidFill>
                <a:latin typeface="futura round"/>
                <a:ea typeface="Poppins"/>
                <a:cs typeface="Poppins"/>
                <a:sym typeface="Poppins"/>
              </a:rPr>
              <a:t>LET’S KEEP BUILDING</a:t>
            </a:r>
            <a:endParaRPr lang="en-US" dirty="0">
              <a:latin typeface="futura round"/>
            </a:endParaRPr>
          </a:p>
          <a:p>
            <a:pPr marL="0" marR="0" lvl="0" indent="0" algn="ctr" rtl="0">
              <a:spcBef>
                <a:spcPts val="0"/>
              </a:spcBef>
              <a:spcAft>
                <a:spcPts val="0"/>
              </a:spcAft>
              <a:buNone/>
            </a:pPr>
            <a:endParaRPr sz="2600" dirty="0">
              <a:solidFill>
                <a:srgbClr val="FFFFFF"/>
              </a:solidFill>
              <a:latin typeface="futura round"/>
              <a:ea typeface="Poppins"/>
              <a:cs typeface="Poppins"/>
            </a:endParaRPr>
          </a:p>
          <a:p>
            <a:pPr algn="ctr"/>
            <a:r>
              <a:rPr lang="en" sz="5400" dirty="0">
                <a:solidFill>
                  <a:srgbClr val="FFFFFF"/>
                </a:solidFill>
                <a:latin typeface="futura round"/>
                <a:ea typeface="Poppins"/>
                <a:cs typeface="Poppins"/>
                <a:sym typeface="Poppins"/>
              </a:rPr>
              <a:t>www.home.ioi.london</a:t>
            </a:r>
            <a:endParaRPr dirty="0">
              <a:latin typeface="futura round"/>
            </a:endParaRPr>
          </a:p>
          <a:p>
            <a:pPr marL="0" marR="0" lvl="0" indent="0" algn="ctr" rtl="0">
              <a:spcBef>
                <a:spcPts val="0"/>
              </a:spcBef>
              <a:spcAft>
                <a:spcPts val="0"/>
              </a:spcAft>
              <a:buNone/>
            </a:pPr>
            <a:endParaRPr dirty="0">
              <a:latin typeface="futura round"/>
            </a:endParaRPr>
          </a:p>
        </p:txBody>
      </p:sp>
      <p:sp>
        <p:nvSpPr>
          <p:cNvPr id="2" name="Google Shape;204;p38">
            <a:extLst>
              <a:ext uri="{FF2B5EF4-FFF2-40B4-BE49-F238E27FC236}">
                <a16:creationId xmlns:a16="http://schemas.microsoft.com/office/drawing/2014/main" id="{9DE9D26F-9F99-820D-ABB2-421740EFAFE5}"/>
              </a:ext>
            </a:extLst>
          </p:cNvPr>
          <p:cNvSpPr txBox="1"/>
          <p:nvPr/>
        </p:nvSpPr>
        <p:spPr>
          <a:xfrm>
            <a:off x="819086" y="707967"/>
            <a:ext cx="7692656" cy="1107955"/>
          </a:xfrm>
          <a:prstGeom prst="rect">
            <a:avLst/>
          </a:prstGeom>
          <a:noFill/>
          <a:ln>
            <a:noFill/>
          </a:ln>
        </p:spPr>
        <p:txBody>
          <a:bodyPr spcFirstLastPara="1" wrap="square" lIns="91425" tIns="45700" rIns="91425" bIns="45700" anchor="t" anchorCtr="0">
            <a:spAutoFit/>
          </a:bodyPr>
          <a:lstStyle/>
          <a:p>
            <a:pPr algn="ctr"/>
            <a:r>
              <a:rPr lang="en" sz="2600" dirty="0">
                <a:solidFill>
                  <a:srgbClr val="FFFFFF"/>
                </a:solidFill>
                <a:latin typeface="futura round"/>
                <a:cs typeface="Poppins"/>
                <a:sym typeface="Poppins"/>
              </a:rPr>
              <a:t>DIY Microscope</a:t>
            </a:r>
            <a:endParaRPr lang="en-US" dirty="0"/>
          </a:p>
          <a:p>
            <a:pPr marL="0" marR="0" lvl="0" indent="0" algn="ctr" rtl="0">
              <a:spcBef>
                <a:spcPts val="0"/>
              </a:spcBef>
              <a:spcAft>
                <a:spcPts val="0"/>
              </a:spcAft>
              <a:buNone/>
            </a:pPr>
            <a:endParaRPr sz="2600" dirty="0">
              <a:solidFill>
                <a:srgbClr val="FFFFFF"/>
              </a:solidFill>
              <a:latin typeface="futura round"/>
              <a:ea typeface="Poppins"/>
              <a:cs typeface="Poppins"/>
            </a:endParaRPr>
          </a:p>
          <a:p>
            <a:pPr algn="ctr"/>
            <a:endParaRPr dirty="0">
              <a:latin typeface="futura round"/>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8"/>
        <p:cNvGrpSpPr/>
        <p:nvPr/>
      </p:nvGrpSpPr>
      <p:grpSpPr>
        <a:xfrm>
          <a:off x="0" y="0"/>
          <a:ext cx="0" cy="0"/>
          <a:chOff x="0" y="0"/>
          <a:chExt cx="0" cy="0"/>
        </a:xfrm>
      </p:grpSpPr>
      <p:sp>
        <p:nvSpPr>
          <p:cNvPr id="49" name="Google Shape;49;p11"/>
          <p:cNvSpPr/>
          <p:nvPr/>
        </p:nvSpPr>
        <p:spPr>
          <a:xfrm rot="-2671148">
            <a:off x="171542" y="1989313"/>
            <a:ext cx="3437509" cy="1789183"/>
          </a:xfrm>
          <a:prstGeom prst="rect">
            <a:avLst/>
          </a:prstGeom>
          <a:noFill/>
          <a:ln>
            <a:noFill/>
          </a:ln>
        </p:spPr>
        <p:txBody>
          <a:bodyPr spcFirstLastPara="1" wrap="square" lIns="0" tIns="0" rIns="0" bIns="0" anchor="t" anchorCtr="0">
            <a:noAutofit/>
          </a:bodyPr>
          <a:lstStyle/>
          <a:p>
            <a:r>
              <a:rPr lang="en-GB" sz="4800" dirty="0">
                <a:solidFill>
                  <a:schemeClr val="dk1"/>
                </a:solidFill>
                <a:latin typeface="futura round"/>
                <a:ea typeface="Poppins"/>
                <a:cs typeface="Poppins"/>
                <a:sym typeface="Poppins"/>
              </a:rPr>
              <a:t>SAVE, </a:t>
            </a:r>
            <a:endParaRPr lang="en-US" sz="4800">
              <a:solidFill>
                <a:schemeClr val="dk1"/>
              </a:solidFill>
              <a:latin typeface="futura round"/>
              <a:ea typeface="Poppins"/>
              <a:cs typeface="Poppins"/>
            </a:endParaRPr>
          </a:p>
          <a:p>
            <a:pPr marL="0" marR="0" lvl="0" indent="0" algn="l" rtl="0">
              <a:spcBef>
                <a:spcPts val="0"/>
              </a:spcBef>
              <a:spcAft>
                <a:spcPts val="0"/>
              </a:spcAft>
              <a:buNone/>
            </a:pPr>
            <a:r>
              <a:rPr lang="en-GB" sz="4800" dirty="0">
                <a:solidFill>
                  <a:schemeClr val="dk1"/>
                </a:solidFill>
                <a:latin typeface="futura round"/>
                <a:ea typeface="Poppins"/>
                <a:cs typeface="Poppins"/>
                <a:sym typeface="Poppins"/>
              </a:rPr>
              <a:t>MAKE REINVENT</a:t>
            </a:r>
            <a:endParaRPr sz="4800" dirty="0">
              <a:solidFill>
                <a:schemeClr val="dk1"/>
              </a:solidFill>
              <a:latin typeface="futura round"/>
              <a:ea typeface="Poppins"/>
              <a:cs typeface="Poppins"/>
            </a:endParaRPr>
          </a:p>
        </p:txBody>
      </p:sp>
      <p:sp>
        <p:nvSpPr>
          <p:cNvPr id="50" name="Google Shape;50;p11"/>
          <p:cNvSpPr/>
          <p:nvPr/>
        </p:nvSpPr>
        <p:spPr>
          <a:xfrm rot="-2671094">
            <a:off x="210296" y="2184385"/>
            <a:ext cx="4649602" cy="1023627"/>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endParaRPr sz="6800">
              <a:solidFill>
                <a:schemeClr val="dk1"/>
              </a:solidFill>
              <a:latin typeface="Poppins"/>
              <a:ea typeface="Poppins"/>
              <a:cs typeface="Poppins"/>
              <a:sym typeface="Poppins"/>
            </a:endParaRPr>
          </a:p>
        </p:txBody>
      </p:sp>
      <p:sp>
        <p:nvSpPr>
          <p:cNvPr id="51" name="Google Shape;51;p11"/>
          <p:cNvSpPr/>
          <p:nvPr/>
        </p:nvSpPr>
        <p:spPr>
          <a:xfrm rot="-2671141">
            <a:off x="1054223" y="3216424"/>
            <a:ext cx="4649674" cy="346847"/>
          </a:xfrm>
          <a:prstGeom prst="rect">
            <a:avLst/>
          </a:prstGeom>
          <a:noFill/>
          <a:ln>
            <a:noFill/>
          </a:ln>
        </p:spPr>
        <p:txBody>
          <a:bodyPr spcFirstLastPara="1" wrap="square" lIns="0" tIns="0" rIns="0" bIns="0" anchor="t" anchorCtr="0">
            <a:noAutofit/>
          </a:bodyPr>
          <a:lstStyle/>
          <a:p>
            <a:r>
              <a:rPr lang="en-GB" sz="1800" dirty="0">
                <a:solidFill>
                  <a:schemeClr val="dk1"/>
                </a:solidFill>
                <a:latin typeface="futura round"/>
                <a:ea typeface="Poppins"/>
                <a:cs typeface="Poppins"/>
                <a:sym typeface="Poppins"/>
              </a:rPr>
              <a:t>EXPLORING NATURAL INKS</a:t>
            </a:r>
            <a:endParaRPr lang="en-US" sz="1800">
              <a:solidFill>
                <a:schemeClr val="dk1"/>
              </a:solidFill>
              <a:latin typeface="futura round"/>
              <a:ea typeface="Poppins"/>
              <a:cs typeface="Poppins"/>
            </a:endParaRPr>
          </a:p>
        </p:txBody>
      </p:sp>
      <p:pic>
        <p:nvPicPr>
          <p:cNvPr id="52" name="Google Shape;52;p11"/>
          <p:cNvPicPr preferRelativeResize="0"/>
          <p:nvPr/>
        </p:nvPicPr>
        <p:blipFill rotWithShape="1">
          <a:blip r:embed="rId3">
            <a:alphaModFix/>
          </a:blip>
          <a:srcRect/>
          <a:stretch/>
        </p:blipFill>
        <p:spPr>
          <a:xfrm>
            <a:off x="5056575" y="1041009"/>
            <a:ext cx="3860918" cy="3860918"/>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sp>
        <p:nvSpPr>
          <p:cNvPr id="58" name="Google Shape;58;p12"/>
          <p:cNvSpPr/>
          <p:nvPr/>
        </p:nvSpPr>
        <p:spPr>
          <a:xfrm>
            <a:off x="2318215" y="199636"/>
            <a:ext cx="1111106" cy="1118117"/>
          </a:xfrm>
          <a:prstGeom prst="ellipse">
            <a:avLst/>
          </a:prstGeom>
          <a:solidFill>
            <a:srgbClr val="FBBDD0">
              <a:alpha val="4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pic>
        <p:nvPicPr>
          <p:cNvPr id="59" name="Google Shape;59;p12" descr="iOi_Logo_Colour.jpg"/>
          <p:cNvPicPr preferRelativeResize="0"/>
          <p:nvPr/>
        </p:nvPicPr>
        <p:blipFill rotWithShape="1">
          <a:blip r:embed="rId3">
            <a:alphaModFix/>
          </a:blip>
          <a:srcRect/>
          <a:stretch/>
        </p:blipFill>
        <p:spPr>
          <a:xfrm>
            <a:off x="1395484" y="1366108"/>
            <a:ext cx="6789871" cy="2411285"/>
          </a:xfrm>
          <a:prstGeom prst="rect">
            <a:avLst/>
          </a:prstGeom>
          <a:noFill/>
          <a:ln>
            <a:noFill/>
          </a:ln>
        </p:spPr>
      </p:pic>
      <p:sp>
        <p:nvSpPr>
          <p:cNvPr id="60" name="Google Shape;60;p12"/>
          <p:cNvSpPr/>
          <p:nvPr/>
        </p:nvSpPr>
        <p:spPr>
          <a:xfrm rot="3058701">
            <a:off x="4846842" y="-556269"/>
            <a:ext cx="1920991" cy="841964"/>
          </a:xfrm>
          <a:prstGeom prst="roundRect">
            <a:avLst>
              <a:gd name="adj" fmla="val 16667"/>
            </a:avLst>
          </a:prstGeom>
          <a:solidFill>
            <a:srgbClr val="4BB083">
              <a:alpha val="4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sp>
        <p:nvSpPr>
          <p:cNvPr id="61" name="Google Shape;61;p12"/>
          <p:cNvSpPr/>
          <p:nvPr/>
        </p:nvSpPr>
        <p:spPr>
          <a:xfrm rot="-2128074">
            <a:off x="6462" y="4491614"/>
            <a:ext cx="1920991" cy="841964"/>
          </a:xfrm>
          <a:prstGeom prst="roundRect">
            <a:avLst>
              <a:gd name="adj" fmla="val 16667"/>
            </a:avLst>
          </a:prstGeom>
          <a:solidFill>
            <a:srgbClr val="00B0F0">
              <a:alpha val="4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sp>
        <p:nvSpPr>
          <p:cNvPr id="62" name="Google Shape;62;p12"/>
          <p:cNvSpPr/>
          <p:nvPr/>
        </p:nvSpPr>
        <p:spPr>
          <a:xfrm>
            <a:off x="5270250" y="4467150"/>
            <a:ext cx="1352700" cy="1352700"/>
          </a:xfrm>
          <a:prstGeom prst="ellipse">
            <a:avLst/>
          </a:prstGeom>
          <a:solidFill>
            <a:srgbClr val="B2A0C7">
              <a:alpha val="4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sp>
        <p:nvSpPr>
          <p:cNvPr id="63" name="Google Shape;63;p12"/>
          <p:cNvSpPr/>
          <p:nvPr/>
        </p:nvSpPr>
        <p:spPr>
          <a:xfrm rot="-3762483">
            <a:off x="8342406" y="2594625"/>
            <a:ext cx="1920991" cy="841964"/>
          </a:xfrm>
          <a:prstGeom prst="roundRect">
            <a:avLst>
              <a:gd name="adj" fmla="val 16667"/>
            </a:avLst>
          </a:prstGeom>
          <a:solidFill>
            <a:srgbClr val="5653A4">
              <a:alpha val="4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sp>
        <p:nvSpPr>
          <p:cNvPr id="64" name="Google Shape;64;p12"/>
          <p:cNvSpPr/>
          <p:nvPr/>
        </p:nvSpPr>
        <p:spPr>
          <a:xfrm>
            <a:off x="-735934" y="-811636"/>
            <a:ext cx="1352700" cy="1352700"/>
          </a:xfrm>
          <a:prstGeom prst="ellipse">
            <a:avLst/>
          </a:prstGeom>
          <a:solidFill>
            <a:srgbClr val="C4BD97">
              <a:alpha val="4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pic>
        <p:nvPicPr>
          <p:cNvPr id="65" name="Google Shape;65;p12"/>
          <p:cNvPicPr preferRelativeResize="0"/>
          <p:nvPr/>
        </p:nvPicPr>
        <p:blipFill rotWithShape="1">
          <a:blip r:embed="rId4">
            <a:alphaModFix/>
          </a:blip>
          <a:srcRect/>
          <a:stretch/>
        </p:blipFill>
        <p:spPr>
          <a:xfrm>
            <a:off x="8185354" y="419955"/>
            <a:ext cx="539630" cy="539630"/>
          </a:xfrm>
          <a:prstGeom prst="rect">
            <a:avLst/>
          </a:prstGeom>
          <a:noFill/>
          <a:ln>
            <a:noFill/>
          </a:ln>
        </p:spPr>
      </p:pic>
    </p:spTree>
    <p:extLst>
      <p:ext uri="{BB962C8B-B14F-4D97-AF65-F5344CB8AC3E}">
        <p14:creationId xmlns:p14="http://schemas.microsoft.com/office/powerpoint/2010/main" val="20949639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Shape 79"/>
        <p:cNvGrpSpPr/>
        <p:nvPr/>
      </p:nvGrpSpPr>
      <p:grpSpPr>
        <a:xfrm>
          <a:off x="0" y="0"/>
          <a:ext cx="0" cy="0"/>
          <a:chOff x="0" y="0"/>
          <a:chExt cx="0" cy="0"/>
        </a:xfrm>
      </p:grpSpPr>
      <p:sp>
        <p:nvSpPr>
          <p:cNvPr id="2" name="TextBox 1">
            <a:extLst>
              <a:ext uri="{FF2B5EF4-FFF2-40B4-BE49-F238E27FC236}">
                <a16:creationId xmlns:a16="http://schemas.microsoft.com/office/drawing/2014/main" id="{ED770501-5EE3-1FEF-A552-83336989F281}"/>
              </a:ext>
            </a:extLst>
          </p:cNvPr>
          <p:cNvSpPr txBox="1"/>
          <p:nvPr/>
        </p:nvSpPr>
        <p:spPr>
          <a:xfrm>
            <a:off x="1344292" y="494258"/>
            <a:ext cx="5958381" cy="4154984"/>
          </a:xfrm>
          <a:prstGeom prst="rect">
            <a:avLst/>
          </a:prstGeom>
          <a:noFill/>
        </p:spPr>
        <p:txBody>
          <a:bodyPr wrap="square" rtlCol="0">
            <a:spAutoFit/>
          </a:bodyPr>
          <a:lstStyle/>
          <a:p>
            <a:pPr algn="ctr"/>
            <a:r>
              <a:rPr lang="en-US" sz="8800" dirty="0">
                <a:solidFill>
                  <a:schemeClr val="bg1"/>
                </a:solidFill>
                <a:latin typeface="Futura Medium" panose="020B0602020204020303" pitchFamily="34" charset="-79"/>
                <a:cs typeface="Futura Medium" panose="020B0602020204020303" pitchFamily="34" charset="-79"/>
              </a:rPr>
              <a:t>Test</a:t>
            </a:r>
          </a:p>
          <a:p>
            <a:pPr algn="ctr"/>
            <a:r>
              <a:rPr lang="en-US" sz="8800" dirty="0">
                <a:solidFill>
                  <a:schemeClr val="bg1"/>
                </a:solidFill>
                <a:latin typeface="Futura Medium" panose="020B0602020204020303" pitchFamily="34" charset="-79"/>
                <a:cs typeface="Futura Medium" panose="020B0602020204020303" pitchFamily="34" charset="-79"/>
              </a:rPr>
              <a:t> Make</a:t>
            </a:r>
          </a:p>
          <a:p>
            <a:pPr algn="ctr"/>
            <a:r>
              <a:rPr lang="en-US" sz="8800" dirty="0">
                <a:solidFill>
                  <a:schemeClr val="bg1"/>
                </a:solidFill>
                <a:latin typeface="Futura Medium" panose="020B0602020204020303" pitchFamily="34" charset="-79"/>
                <a:cs typeface="Futura Medium" panose="020B0602020204020303" pitchFamily="34" charset="-79"/>
              </a:rPr>
              <a:t>Experiment</a:t>
            </a:r>
          </a:p>
        </p:txBody>
      </p:sp>
    </p:spTree>
    <p:extLst>
      <p:ext uri="{BB962C8B-B14F-4D97-AF65-F5344CB8AC3E}">
        <p14:creationId xmlns:p14="http://schemas.microsoft.com/office/powerpoint/2010/main" val="1561312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673D8B00-5AFE-6416-4EA5-DA77F0E769A9}"/>
              </a:ext>
            </a:extLst>
          </p:cNvPr>
          <p:cNvPicPr>
            <a:picLocks noChangeAspect="1"/>
          </p:cNvPicPr>
          <p:nvPr/>
        </p:nvPicPr>
        <p:blipFill>
          <a:blip r:embed="rId3"/>
          <a:stretch>
            <a:fillRect/>
          </a:stretch>
        </p:blipFill>
        <p:spPr>
          <a:xfrm>
            <a:off x="1794198" y="0"/>
            <a:ext cx="5082463" cy="5063427"/>
          </a:xfrm>
          <a:prstGeom prst="rect">
            <a:avLst/>
          </a:prstGeom>
        </p:spPr>
      </p:pic>
    </p:spTree>
    <p:extLst>
      <p:ext uri="{BB962C8B-B14F-4D97-AF65-F5344CB8AC3E}">
        <p14:creationId xmlns:p14="http://schemas.microsoft.com/office/powerpoint/2010/main" val="21055909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514C9C">
            <a:alpha val="3000"/>
          </a:srgbClr>
        </a:solidFill>
        <a:effectLst/>
      </p:bgPr>
    </p:bg>
    <p:spTree>
      <p:nvGrpSpPr>
        <p:cNvPr id="1" name="Shape 74"/>
        <p:cNvGrpSpPr/>
        <p:nvPr/>
      </p:nvGrpSpPr>
      <p:grpSpPr>
        <a:xfrm>
          <a:off x="0" y="0"/>
          <a:ext cx="0" cy="0"/>
          <a:chOff x="0" y="0"/>
          <a:chExt cx="0" cy="0"/>
        </a:xfrm>
      </p:grpSpPr>
      <p:pic>
        <p:nvPicPr>
          <p:cNvPr id="2" name="'World Spinning Animation'" descr="'World Spinning Animation'">
            <a:hlinkClick r:id="" action="ppaction://media"/>
            <a:extLst>
              <a:ext uri="{FF2B5EF4-FFF2-40B4-BE49-F238E27FC236}">
                <a16:creationId xmlns:a16="http://schemas.microsoft.com/office/drawing/2014/main" id="{CA713BE0-579E-352D-4010-7B15091E7D6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938" y="1588"/>
            <a:ext cx="9144000" cy="5143500"/>
          </a:xfrm>
          <a:prstGeom prst="rect">
            <a:avLst/>
          </a:prstGeom>
        </p:spPr>
      </p:pic>
      <p:sp>
        <p:nvSpPr>
          <p:cNvPr id="4" name="Google Shape;80;p15">
            <a:extLst>
              <a:ext uri="{FF2B5EF4-FFF2-40B4-BE49-F238E27FC236}">
                <a16:creationId xmlns:a16="http://schemas.microsoft.com/office/drawing/2014/main" id="{8DB27EA7-E121-BFE3-0C52-0C122223BF39}"/>
              </a:ext>
            </a:extLst>
          </p:cNvPr>
          <p:cNvSpPr txBox="1"/>
          <p:nvPr/>
        </p:nvSpPr>
        <p:spPr>
          <a:xfrm>
            <a:off x="125730" y="3741973"/>
            <a:ext cx="9144000" cy="113873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3400" dirty="0">
                <a:solidFill>
                  <a:schemeClr val="lt1"/>
                </a:solidFill>
                <a:latin typeface="Futura Medium" panose="020B0602020204020303" pitchFamily="34" charset="-79"/>
                <a:ea typeface="Poppins"/>
                <a:cs typeface="Futura Medium" panose="020B0602020204020303" pitchFamily="34" charset="-79"/>
                <a:sym typeface="Poppins"/>
              </a:rPr>
              <a:t>What do you think are the world’s biggest problems? </a:t>
            </a:r>
            <a:endParaRPr sz="3400" dirty="0">
              <a:solidFill>
                <a:schemeClr val="lt1"/>
              </a:solidFill>
              <a:latin typeface="Futura Medium" panose="020B0602020204020303" pitchFamily="34" charset="-79"/>
              <a:ea typeface="Poppins"/>
              <a:cs typeface="Futura Medium" panose="020B0602020204020303" pitchFamily="34" charset="-79"/>
              <a:sym typeface="Poppins"/>
            </a:endParaRPr>
          </a:p>
        </p:txBody>
      </p:sp>
    </p:spTree>
    <p:extLst>
      <p:ext uri="{BB962C8B-B14F-4D97-AF65-F5344CB8AC3E}">
        <p14:creationId xmlns:p14="http://schemas.microsoft.com/office/powerpoint/2010/main" val="4176384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37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Shape 79"/>
        <p:cNvGrpSpPr/>
        <p:nvPr/>
      </p:nvGrpSpPr>
      <p:grpSpPr>
        <a:xfrm>
          <a:off x="0" y="0"/>
          <a:ext cx="0" cy="0"/>
          <a:chOff x="0" y="0"/>
          <a:chExt cx="0" cy="0"/>
        </a:xfrm>
      </p:grpSpPr>
      <p:pic>
        <p:nvPicPr>
          <p:cNvPr id="4" name="Picture 3" descr="A pile of trash&#10;&#10;Description automatically generated with medium confidence">
            <a:extLst>
              <a:ext uri="{FF2B5EF4-FFF2-40B4-BE49-F238E27FC236}">
                <a16:creationId xmlns:a16="http://schemas.microsoft.com/office/drawing/2014/main" id="{CE96019A-DB70-DF50-BDA5-A469D149E438}"/>
              </a:ext>
            </a:extLst>
          </p:cNvPr>
          <p:cNvPicPr>
            <a:picLocks noChangeAspect="1"/>
          </p:cNvPicPr>
          <p:nvPr/>
        </p:nvPicPr>
        <p:blipFill>
          <a:blip r:embed="rId3"/>
          <a:stretch>
            <a:fillRect/>
          </a:stretch>
        </p:blipFill>
        <p:spPr>
          <a:xfrm>
            <a:off x="558800" y="1409700"/>
            <a:ext cx="3492500" cy="2324100"/>
          </a:xfrm>
          <a:prstGeom prst="rect">
            <a:avLst/>
          </a:prstGeom>
        </p:spPr>
      </p:pic>
      <p:pic>
        <p:nvPicPr>
          <p:cNvPr id="7" name="Picture 6" descr="A picture containing dish, meal, variety, stew&#10;&#10;Description automatically generated">
            <a:extLst>
              <a:ext uri="{FF2B5EF4-FFF2-40B4-BE49-F238E27FC236}">
                <a16:creationId xmlns:a16="http://schemas.microsoft.com/office/drawing/2014/main" id="{6D2F12B4-E417-7A4E-2334-21C55668E85D}"/>
              </a:ext>
            </a:extLst>
          </p:cNvPr>
          <p:cNvPicPr>
            <a:picLocks noChangeAspect="1"/>
          </p:cNvPicPr>
          <p:nvPr/>
        </p:nvPicPr>
        <p:blipFill>
          <a:blip r:embed="rId4"/>
          <a:stretch>
            <a:fillRect/>
          </a:stretch>
        </p:blipFill>
        <p:spPr>
          <a:xfrm>
            <a:off x="4572000" y="1409700"/>
            <a:ext cx="3492500" cy="2324100"/>
          </a:xfrm>
          <a:prstGeom prst="rect">
            <a:avLst/>
          </a:prstGeom>
        </p:spPr>
      </p:pic>
    </p:spTree>
    <p:extLst>
      <p:ext uri="{BB962C8B-B14F-4D97-AF65-F5344CB8AC3E}">
        <p14:creationId xmlns:p14="http://schemas.microsoft.com/office/powerpoint/2010/main" val="29267975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305771855_177335374821396_5083026906067351459_n">
            <a:hlinkClick r:id="" action="ppaction://media"/>
            <a:extLst>
              <a:ext uri="{FF2B5EF4-FFF2-40B4-BE49-F238E27FC236}">
                <a16:creationId xmlns:a16="http://schemas.microsoft.com/office/drawing/2014/main" id="{F467737C-1543-FF7D-BDC7-153C4935E9B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2011"/>
            <a:ext cx="9144000" cy="5147522"/>
          </a:xfrm>
          <a:prstGeom prst="rect">
            <a:avLst/>
          </a:prstGeom>
        </p:spPr>
      </p:pic>
    </p:spTree>
    <p:extLst>
      <p:ext uri="{BB962C8B-B14F-4D97-AF65-F5344CB8AC3E}">
        <p14:creationId xmlns:p14="http://schemas.microsoft.com/office/powerpoint/2010/main" val="3342746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261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pic>
        <p:nvPicPr>
          <p:cNvPr id="3" name="Picture 2" descr="Graphical user interface&#10;&#10;Description automatically generated">
            <a:extLst>
              <a:ext uri="{FF2B5EF4-FFF2-40B4-BE49-F238E27FC236}">
                <a16:creationId xmlns:a16="http://schemas.microsoft.com/office/drawing/2014/main" id="{8804D20F-42FE-A00C-8561-AA73E0707195}"/>
              </a:ext>
            </a:extLst>
          </p:cNvPr>
          <p:cNvPicPr>
            <a:picLocks noChangeAspect="1"/>
          </p:cNvPicPr>
          <p:nvPr/>
        </p:nvPicPr>
        <p:blipFill rotWithShape="1">
          <a:blip r:embed="rId3"/>
          <a:srcRect l="7162" t="7394" r="6906" b="10610"/>
          <a:stretch/>
        </p:blipFill>
        <p:spPr>
          <a:xfrm>
            <a:off x="241618" y="534104"/>
            <a:ext cx="2628900" cy="1995147"/>
          </a:xfrm>
          <a:prstGeom prst="rect">
            <a:avLst/>
          </a:prstGeom>
        </p:spPr>
      </p:pic>
      <p:pic>
        <p:nvPicPr>
          <p:cNvPr id="5" name="Picture 4" descr="A picture containing wall, indoor, lamp, arranged&#10;&#10;Description automatically generated">
            <a:extLst>
              <a:ext uri="{FF2B5EF4-FFF2-40B4-BE49-F238E27FC236}">
                <a16:creationId xmlns:a16="http://schemas.microsoft.com/office/drawing/2014/main" id="{E4CA6C00-FEC6-5AA3-B412-0CFBA2FE3677}"/>
              </a:ext>
            </a:extLst>
          </p:cNvPr>
          <p:cNvPicPr>
            <a:picLocks noChangeAspect="1"/>
          </p:cNvPicPr>
          <p:nvPr/>
        </p:nvPicPr>
        <p:blipFill>
          <a:blip r:embed="rId4"/>
          <a:stretch>
            <a:fillRect/>
          </a:stretch>
        </p:blipFill>
        <p:spPr>
          <a:xfrm>
            <a:off x="3118545" y="534104"/>
            <a:ext cx="2906909" cy="1995147"/>
          </a:xfrm>
          <a:prstGeom prst="rect">
            <a:avLst/>
          </a:prstGeom>
        </p:spPr>
      </p:pic>
      <p:pic>
        <p:nvPicPr>
          <p:cNvPr id="9" name="Picture 8" descr="A picture containing writing implement, indoor, person, colorful&#10;&#10;Description automatically generated">
            <a:extLst>
              <a:ext uri="{FF2B5EF4-FFF2-40B4-BE49-F238E27FC236}">
                <a16:creationId xmlns:a16="http://schemas.microsoft.com/office/drawing/2014/main" id="{D2554967-8848-5161-97E3-DC5D246080D2}"/>
              </a:ext>
            </a:extLst>
          </p:cNvPr>
          <p:cNvPicPr>
            <a:picLocks noChangeAspect="1"/>
          </p:cNvPicPr>
          <p:nvPr/>
        </p:nvPicPr>
        <p:blipFill rotWithShape="1">
          <a:blip r:embed="rId5"/>
          <a:srcRect l="50051"/>
          <a:stretch/>
        </p:blipFill>
        <p:spPr>
          <a:xfrm flipH="1">
            <a:off x="6273481" y="537742"/>
            <a:ext cx="1771650" cy="1995147"/>
          </a:xfrm>
          <a:prstGeom prst="rect">
            <a:avLst/>
          </a:prstGeom>
        </p:spPr>
      </p:pic>
      <p:pic>
        <p:nvPicPr>
          <p:cNvPr id="11" name="Picture 10" descr="A picture containing sky, outdoor, crab, day&#10;&#10;Description automatically generated">
            <a:extLst>
              <a:ext uri="{FF2B5EF4-FFF2-40B4-BE49-F238E27FC236}">
                <a16:creationId xmlns:a16="http://schemas.microsoft.com/office/drawing/2014/main" id="{4AFC2895-176F-BBCF-D26E-8CE10461114B}"/>
              </a:ext>
            </a:extLst>
          </p:cNvPr>
          <p:cNvPicPr>
            <a:picLocks noChangeAspect="1"/>
          </p:cNvPicPr>
          <p:nvPr/>
        </p:nvPicPr>
        <p:blipFill>
          <a:blip r:embed="rId6"/>
          <a:stretch>
            <a:fillRect/>
          </a:stretch>
        </p:blipFill>
        <p:spPr>
          <a:xfrm>
            <a:off x="241617" y="2805450"/>
            <a:ext cx="2628901" cy="1995149"/>
          </a:xfrm>
          <a:prstGeom prst="rect">
            <a:avLst/>
          </a:prstGeom>
        </p:spPr>
      </p:pic>
      <p:pic>
        <p:nvPicPr>
          <p:cNvPr id="13" name="Picture 12" descr="A picture containing indoor&#10;&#10;Description automatically generated">
            <a:extLst>
              <a:ext uri="{FF2B5EF4-FFF2-40B4-BE49-F238E27FC236}">
                <a16:creationId xmlns:a16="http://schemas.microsoft.com/office/drawing/2014/main" id="{4C5CC648-B004-E46C-C9D0-364B59083923}"/>
              </a:ext>
            </a:extLst>
          </p:cNvPr>
          <p:cNvPicPr>
            <a:picLocks noChangeAspect="1"/>
          </p:cNvPicPr>
          <p:nvPr/>
        </p:nvPicPr>
        <p:blipFill>
          <a:blip r:embed="rId7"/>
          <a:stretch>
            <a:fillRect/>
          </a:stretch>
        </p:blipFill>
        <p:spPr>
          <a:xfrm>
            <a:off x="3124790" y="2805451"/>
            <a:ext cx="2900664" cy="1995145"/>
          </a:xfrm>
          <a:prstGeom prst="rect">
            <a:avLst/>
          </a:prstGeom>
        </p:spPr>
      </p:pic>
      <p:pic>
        <p:nvPicPr>
          <p:cNvPr id="4" name="Picture 3" descr="A picture containing half&#10;&#10;Description automatically generated">
            <a:extLst>
              <a:ext uri="{FF2B5EF4-FFF2-40B4-BE49-F238E27FC236}">
                <a16:creationId xmlns:a16="http://schemas.microsoft.com/office/drawing/2014/main" id="{A37861F8-8EE9-6800-F438-5432A4133E5E}"/>
              </a:ext>
            </a:extLst>
          </p:cNvPr>
          <p:cNvPicPr>
            <a:picLocks noChangeAspect="1"/>
          </p:cNvPicPr>
          <p:nvPr/>
        </p:nvPicPr>
        <p:blipFill>
          <a:blip r:embed="rId8"/>
          <a:stretch>
            <a:fillRect/>
          </a:stretch>
        </p:blipFill>
        <p:spPr>
          <a:xfrm rot="5400000">
            <a:off x="6161733" y="2917199"/>
            <a:ext cx="1995146" cy="1771650"/>
          </a:xfrm>
          <a:prstGeom prst="rect">
            <a:avLst/>
          </a:prstGeom>
        </p:spPr>
      </p:pic>
    </p:spTree>
    <p:extLst>
      <p:ext uri="{BB962C8B-B14F-4D97-AF65-F5344CB8AC3E}">
        <p14:creationId xmlns:p14="http://schemas.microsoft.com/office/powerpoint/2010/main" val="4061980380"/>
      </p:ext>
    </p:extLst>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464</TotalTime>
  <Words>1095</Words>
  <Application>Microsoft Office PowerPoint</Application>
  <PresentationFormat>On-screen Show (16:9)</PresentationFormat>
  <Paragraphs>143</Paragraphs>
  <Slides>19</Slides>
  <Notes>18</Notes>
  <HiddenSlides>0</HiddenSlides>
  <MMClips>2</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19</vt:i4>
      </vt:variant>
    </vt:vector>
  </HeadingPairs>
  <TitlesOfParts>
    <vt:vector size="27" baseType="lpstr">
      <vt:lpstr>Arial</vt:lpstr>
      <vt:lpstr>Poppins</vt:lpstr>
      <vt:lpstr>futura round</vt:lpstr>
      <vt:lpstr>Calibri</vt:lpstr>
      <vt:lpstr>Symbol</vt:lpstr>
      <vt:lpstr>Futura Medium</vt:lpstr>
      <vt:lpstr>Arial,Sans-Serif</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Where can we find  NATURAL INKS?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James Brown</dc:creator>
  <cp:lastModifiedBy>James Brown</cp:lastModifiedBy>
  <cp:revision>209</cp:revision>
  <dcterms:modified xsi:type="dcterms:W3CDTF">2022-11-02T16:27:28Z</dcterms:modified>
</cp:coreProperties>
</file>